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82" r:id="rId2"/>
    <p:sldId id="283" r:id="rId3"/>
    <p:sldId id="284" r:id="rId4"/>
    <p:sldId id="285" r:id="rId5"/>
    <p:sldId id="269" r:id="rId6"/>
    <p:sldId id="258" r:id="rId7"/>
    <p:sldId id="271" r:id="rId8"/>
    <p:sldId id="275" r:id="rId9"/>
    <p:sldId id="278" r:id="rId10"/>
    <p:sldId id="276" r:id="rId11"/>
    <p:sldId id="272" r:id="rId12"/>
    <p:sldId id="277" r:id="rId13"/>
    <p:sldId id="281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1B198-0A39-46F9-97F1-4DFD4B2C727C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CAB7E-C83D-452F-8C71-27EA45266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47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E22F9C3-1C44-47FF-AEF6-6C2B366CFA27}" type="datetime1">
              <a:rPr lang="en-US" smtClean="0"/>
              <a:pPr/>
              <a:t>8/14/2014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82DFC4-78DE-41E4-9B26-5903620CCF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Laura Connor, English Language Fellow 2013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BD63-6F84-437E-A7D7-FF93975ACEF7}" type="datetime1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DFC4-78DE-41E4-9B26-5903620CC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8FCB-0100-487B-968F-75498DA1AFA4}" type="datetime1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382DFC4-78DE-41E4-9B26-5903620CC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E14-9DBD-4E3C-AB2A-17C8AE2FDDC2}" type="datetime1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DFC4-78DE-41E4-9B26-5903620CCF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F93378-7C21-49BD-A7CF-B6E12FAF8A32}" type="datetime1">
              <a:rPr lang="en-US" smtClean="0"/>
              <a:pPr/>
              <a:t>8/14/2014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382DFC4-78DE-41E4-9B26-5903620CCF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Laura Connor, English Language Fellow 2013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4638-654C-4F53-B572-36FAFEFF8465}" type="datetime1">
              <a:rPr lang="en-US" smtClean="0"/>
              <a:pPr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DFC4-78DE-41E4-9B26-5903620CCF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A92-BE57-47C9-A7A5-646A35884B3F}" type="datetime1">
              <a:rPr lang="en-US" smtClean="0"/>
              <a:pPr/>
              <a:t>8/14/2014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DFC4-78DE-41E4-9B26-5903620CCF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8EDA-A779-4062-9610-4FF893B4C204}" type="datetime1">
              <a:rPr lang="en-US" smtClean="0"/>
              <a:pPr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DFC4-78DE-41E4-9B26-5903620CCF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474A-17D5-4FC6-A869-63EA4D6E1556}" type="datetime1">
              <a:rPr lang="en-US" smtClean="0"/>
              <a:pPr/>
              <a:t>8/14/2014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DFC4-78DE-41E4-9B26-5903620CC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0E40-714D-43DA-98D4-FD24BF282AE9}" type="datetime1">
              <a:rPr lang="en-US" smtClean="0"/>
              <a:pPr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82DFC4-78DE-41E4-9B26-5903620CCF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5A18-8E7F-4D0F-B7C1-BD5F61F252B8}" type="datetime1">
              <a:rPr lang="en-US" smtClean="0"/>
              <a:pPr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DFC4-78DE-41E4-9B26-5903620CCF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93FB135-EFEA-4D76-91B3-867F05674E3F}" type="datetime1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Laura Connor, English Language Fellow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382DFC4-78DE-41E4-9B26-5903620CC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rammar.ccc.commnet.edu/grammar/cgi-shl/quiz.pl/fragments_add1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Thursday: Informative Writing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64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9296401" cy="33101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b="1" dirty="0"/>
              <a:t>subordinating conjunction </a:t>
            </a:r>
            <a:r>
              <a:rPr lang="en-US" sz="2400" dirty="0"/>
              <a:t>can appear at the beginning or in the middle of a sentence. </a:t>
            </a:r>
          </a:p>
          <a:p>
            <a:r>
              <a:rPr lang="en-US" sz="2400" u="sng" dirty="0"/>
              <a:t>EXAMPLES</a:t>
            </a:r>
            <a:r>
              <a:rPr lang="en-US" sz="2400" dirty="0"/>
              <a:t>: </a:t>
            </a:r>
          </a:p>
          <a:p>
            <a:pPr lvl="1"/>
            <a:r>
              <a:rPr lang="en-US" sz="2200" u="sng" dirty="0"/>
              <a:t>After </a:t>
            </a:r>
            <a:r>
              <a:rPr lang="en-US" sz="2200" dirty="0"/>
              <a:t>the movie started, more people came in. (Notice the comma separating the clauses) </a:t>
            </a:r>
          </a:p>
          <a:p>
            <a:pPr lvl="1"/>
            <a:r>
              <a:rPr lang="en-US" sz="2200" dirty="0"/>
              <a:t>More people came in </a:t>
            </a:r>
            <a:r>
              <a:rPr lang="en-US" sz="2200" u="sng" dirty="0"/>
              <a:t>after </a:t>
            </a:r>
            <a:r>
              <a:rPr lang="en-US" sz="2200" dirty="0"/>
              <a:t>the movie started. </a:t>
            </a:r>
          </a:p>
          <a:p>
            <a:pPr marL="45720" indent="0">
              <a:buNone/>
            </a:pPr>
            <a:r>
              <a:rPr lang="en-US" sz="2400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SUBORTINATING CONJUNCTION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0" t="32063" r="11677" b="25030"/>
          <a:stretch/>
        </p:blipFill>
        <p:spPr bwMode="auto">
          <a:xfrm>
            <a:off x="685800" y="4114800"/>
            <a:ext cx="7924800" cy="244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27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PUNCTUATION: clauses are linked together by either a COMMA or a SEMI COLON.</a:t>
            </a:r>
          </a:p>
          <a:p>
            <a:pPr lvl="1"/>
            <a:r>
              <a:rPr lang="en-US" dirty="0"/>
              <a:t>A SEMICOLON (;) links 2 INDEPENDENT clauses together</a:t>
            </a:r>
          </a:p>
          <a:p>
            <a:pPr lvl="1"/>
            <a:r>
              <a:rPr lang="en-US" dirty="0"/>
              <a:t>These independent clauses are link because they are related ideas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CONJUNCTION:  signals HOW the two clauses link together.</a:t>
            </a:r>
          </a:p>
          <a:p>
            <a:pPr lvl="1"/>
            <a:r>
              <a:rPr lang="en-US" dirty="0" smtClean="0"/>
              <a:t>Example:   </a:t>
            </a:r>
          </a:p>
          <a:p>
            <a:pPr lvl="2"/>
            <a:r>
              <a:rPr lang="en-US" sz="2100" dirty="0" smtClean="0"/>
              <a:t>I like ice cream, </a:t>
            </a:r>
            <a:r>
              <a:rPr lang="en-US" sz="2100" i="1" dirty="0" smtClean="0"/>
              <a:t>but</a:t>
            </a:r>
            <a:r>
              <a:rPr lang="en-US" sz="2100" dirty="0" smtClean="0"/>
              <a:t> it makes me fat. </a:t>
            </a:r>
          </a:p>
          <a:p>
            <a:pPr lvl="2"/>
            <a:r>
              <a:rPr lang="en-US" sz="2100" dirty="0" smtClean="0"/>
              <a:t>Conjunction = BUT </a:t>
            </a:r>
            <a:r>
              <a:rPr lang="en-US" sz="2100" dirty="0" smtClean="0">
                <a:sym typeface="Wingdings" panose="05000000000000000000" pitchFamily="2" charset="2"/>
              </a:rPr>
              <a:t> signals a positive and negative- or 2 differing ideas on the same subject</a:t>
            </a:r>
          </a:p>
          <a:p>
            <a:pPr lvl="2"/>
            <a:endParaRPr lang="en-US" sz="2100" dirty="0" smtClean="0">
              <a:sym typeface="Wingdings" panose="05000000000000000000" pitchFamily="2" charset="2"/>
            </a:endParaRPr>
          </a:p>
          <a:p>
            <a:pPr lvl="2"/>
            <a:r>
              <a:rPr lang="en-US" sz="2100" dirty="0" smtClean="0">
                <a:sym typeface="Wingdings" panose="05000000000000000000" pitchFamily="2" charset="2"/>
              </a:rPr>
              <a:t>I am studying English because I want to improve my fluency. </a:t>
            </a:r>
          </a:p>
          <a:p>
            <a:pPr lvl="2"/>
            <a:r>
              <a:rPr lang="en-US" sz="2100" dirty="0" smtClean="0">
                <a:sym typeface="Wingdings" panose="05000000000000000000" pitchFamily="2" charset="2"/>
              </a:rPr>
              <a:t>	Conjunction = BECAUSE  signals that you are given a REASON for the main clause…. Always answers the question WHY. </a:t>
            </a:r>
          </a:p>
          <a:p>
            <a:pPr lvl="2"/>
            <a:endParaRPr lang="en-US" sz="2100" dirty="0">
              <a:sym typeface="Wingdings" panose="05000000000000000000" pitchFamily="2" charset="2"/>
            </a:endParaRPr>
          </a:p>
          <a:p>
            <a:pPr lvl="2"/>
            <a:r>
              <a:rPr lang="en-US" sz="2100" dirty="0" smtClean="0">
                <a:sym typeface="Wingdings" panose="05000000000000000000" pitchFamily="2" charset="2"/>
              </a:rPr>
              <a:t>It is cold out, so I wear a jacket.</a:t>
            </a:r>
          </a:p>
          <a:p>
            <a:pPr lvl="2"/>
            <a:r>
              <a:rPr lang="en-US" sz="2100" dirty="0">
                <a:sym typeface="Wingdings" panose="05000000000000000000" pitchFamily="2" charset="2"/>
              </a:rPr>
              <a:t>	</a:t>
            </a:r>
            <a:r>
              <a:rPr lang="en-US" sz="2100" dirty="0" smtClean="0">
                <a:sym typeface="Wingdings" panose="05000000000000000000" pitchFamily="2" charset="2"/>
              </a:rPr>
              <a:t>Conjunction = SO  signals the result of the main clause. (cause &amp; effect)</a:t>
            </a:r>
            <a:endParaRPr lang="en-US" sz="2100" dirty="0"/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link clauses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8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THE FOLLOWING CLAUSES USING A CONJUNCTION:</a:t>
            </a:r>
          </a:p>
          <a:p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China has experienced its own energy crisis.  Their energy consumption has soared as the economy boomed in the last few years. 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The most effective teaching uses different approaches.  Students are able to learn in varied ways.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We traveled to Italy.  We appreciated good food and wine more!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YOUR TURN!</a:t>
            </a:r>
            <a:endParaRPr lang="en-US" dirty="0"/>
          </a:p>
        </p:txBody>
      </p:sp>
      <p:pic>
        <p:nvPicPr>
          <p:cNvPr id="4" name="Picture 2" descr="http://home.messiah.edu/~lp1217/pencil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593" y="4968875"/>
            <a:ext cx="1445049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63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brother was always my best friend when I was a child especially as we two were almost alone in the world we lived with our old grandmother in a little house, almost a shack, in the country whenever I think of him now I see a solemn, responsible boy a boy too old for his years who looked out for me no matter what once there was a bully John Anson who looks enormous to me though he is probably an average twelve-year-old John had it in for me because he liked </a:t>
            </a:r>
            <a:r>
              <a:rPr lang="en-US" dirty="0" err="1" smtClean="0"/>
              <a:t>Littice</a:t>
            </a:r>
            <a:r>
              <a:rPr lang="en-US" dirty="0" smtClean="0"/>
              <a:t> Grant who liked me he decided to beat me up right before her eyes I was lucky my brother came by he didn't interfere any he is standing there somehow though his presence gave me confidence I licked the stuffing out of John Anson if my brother hadn't been there I don't think I will have done it.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&amp; revise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Complete first draft for your informative paragraph  (5-7 sentences)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5680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 we will…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a rubric for your paragraph. </a:t>
            </a:r>
          </a:p>
          <a:p>
            <a:r>
              <a:rPr lang="en-US" dirty="0" smtClean="0"/>
              <a:t>Work on correcting run-on sentences.</a:t>
            </a:r>
          </a:p>
          <a:p>
            <a:r>
              <a:rPr lang="en-US" dirty="0" smtClean="0"/>
              <a:t>Edit and revise your 1</a:t>
            </a:r>
            <a:r>
              <a:rPr lang="en-US" baseline="30000" dirty="0" smtClean="0"/>
              <a:t>st</a:t>
            </a:r>
            <a:r>
              <a:rPr lang="en-US" dirty="0" smtClean="0"/>
              <a:t> draft.</a:t>
            </a:r>
          </a:p>
          <a:p>
            <a:r>
              <a:rPr lang="en-US" dirty="0" smtClean="0"/>
              <a:t>Begin your second draft ( due on Tuesday, August 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5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begin…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know </a:t>
            </a:r>
            <a:r>
              <a:rPr lang="en-US" b="1" dirty="0" smtClean="0"/>
              <a:t>expectations</a:t>
            </a:r>
          </a:p>
          <a:p>
            <a:r>
              <a:rPr lang="en-US" b="1" dirty="0" smtClean="0"/>
              <a:t>Let’s look at your writing rubric! 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2" t="20833" r="20240" b="47443"/>
          <a:stretch/>
        </p:blipFill>
        <p:spPr bwMode="auto">
          <a:xfrm>
            <a:off x="0" y="3352800"/>
            <a:ext cx="9220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8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2" t="20833" r="20240" b="8134"/>
          <a:stretch/>
        </p:blipFill>
        <p:spPr bwMode="auto">
          <a:xfrm>
            <a:off x="-271480" y="381000"/>
            <a:ext cx="9422407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96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 are Important 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4582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The </a:t>
            </a:r>
            <a:r>
              <a:rPr lang="en-US" sz="4000" dirty="0"/>
              <a:t>most common sentence grammar mistakes are caused by not </a:t>
            </a:r>
            <a:r>
              <a:rPr lang="en-US" sz="4000" dirty="0" smtClean="0"/>
              <a:t>understanding clauses</a:t>
            </a:r>
            <a:r>
              <a:rPr lang="en-US" sz="4000" dirty="0"/>
              <a:t>. </a:t>
            </a:r>
            <a:endParaRPr lang="en-US" sz="4000" dirty="0" smtClean="0"/>
          </a:p>
          <a:p>
            <a:pPr marL="742950" indent="-742950">
              <a:buAutoNum type="arabicPeriod" startAt="3"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>
                <a:solidFill>
                  <a:srgbClr val="007635"/>
                </a:solidFill>
              </a:rPr>
              <a:t>Common errors: 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7635"/>
                </a:solidFill>
              </a:rPr>
              <a:t>	sentence </a:t>
            </a:r>
            <a:r>
              <a:rPr lang="en-US" sz="4000" dirty="0" smtClean="0">
                <a:solidFill>
                  <a:srgbClr val="007635"/>
                </a:solidFill>
              </a:rPr>
              <a:t>fragments </a:t>
            </a:r>
            <a:r>
              <a:rPr lang="en-US" sz="2200" i="1" dirty="0" smtClean="0">
                <a:solidFill>
                  <a:srgbClr val="FF0000"/>
                </a:solidFill>
              </a:rPr>
              <a:t>no independent clause</a:t>
            </a:r>
            <a:endParaRPr lang="en-US" sz="2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7635"/>
                </a:solidFill>
              </a:rPr>
              <a:t>	</a:t>
            </a:r>
            <a:r>
              <a:rPr lang="en-US" sz="4000" dirty="0" smtClean="0">
                <a:solidFill>
                  <a:srgbClr val="007635"/>
                </a:solidFill>
              </a:rPr>
              <a:t>subject-verb agreement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7635"/>
                </a:solidFill>
              </a:rPr>
              <a:t>	</a:t>
            </a:r>
            <a:r>
              <a:rPr lang="en-US" sz="4000" dirty="0" smtClean="0">
                <a:solidFill>
                  <a:srgbClr val="007635"/>
                </a:solidFill>
              </a:rPr>
              <a:t>Tense shift</a:t>
            </a:r>
            <a:endParaRPr lang="en-US" sz="4000" dirty="0">
              <a:solidFill>
                <a:srgbClr val="007635"/>
              </a:solidFill>
            </a:endParaRPr>
          </a:p>
          <a:p>
            <a:pPr marL="0" indent="0">
              <a:buNone/>
            </a:pPr>
            <a:endParaRPr lang="en-US" sz="4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6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Identifying Sentence Fragments: Click on the link below to warm up your writing skills: (6 </a:t>
            </a:r>
            <a:r>
              <a:rPr lang="en-US" sz="2400" dirty="0" err="1" smtClean="0"/>
              <a:t>miutes</a:t>
            </a:r>
            <a:r>
              <a:rPr lang="en-US" sz="2400" dirty="0" smtClean="0"/>
              <a:t>)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 Fragment </a:t>
            </a:r>
            <a:r>
              <a:rPr lang="en-US" dirty="0" err="1" smtClean="0">
                <a:hlinkClick r:id="rId2"/>
              </a:rPr>
              <a:t>Warmup</a:t>
            </a:r>
            <a:r>
              <a:rPr lang="en-US" dirty="0" smtClean="0">
                <a:hlinkClick r:id="rId2"/>
              </a:rPr>
              <a:t>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4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800" dirty="0" smtClean="0"/>
              <a:t>3 ways to form complex sentences:</a:t>
            </a:r>
          </a:p>
          <a:p>
            <a:r>
              <a:rPr lang="en-US" sz="2800" dirty="0" smtClean="0"/>
              <a:t>Two independent clauses  together using a </a:t>
            </a:r>
            <a:r>
              <a:rPr lang="en-US" sz="2800" dirty="0" err="1" smtClean="0"/>
              <a:t>semilcolon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5400" dirty="0" smtClean="0">
                <a:sym typeface="Wingdings" panose="05000000000000000000" pitchFamily="2" charset="2"/>
              </a:rPr>
              <a:t> </a:t>
            </a:r>
            <a:r>
              <a:rPr lang="en-US" sz="5400" dirty="0" smtClean="0"/>
              <a:t>;</a:t>
            </a:r>
          </a:p>
          <a:p>
            <a:pPr lvl="1"/>
            <a:r>
              <a:rPr lang="en-US" sz="2800" dirty="0" smtClean="0"/>
              <a:t>My favorite sport is basketball; my least favorite sport is hockey.</a:t>
            </a:r>
          </a:p>
          <a:p>
            <a:r>
              <a:rPr lang="en-US" sz="2800" dirty="0" smtClean="0"/>
              <a:t>Two independent clauses with a conjunction: and, but, or, so, for, yet, nor, however</a:t>
            </a:r>
            <a:r>
              <a:rPr lang="en-US" sz="2800" dirty="0"/>
              <a:t>, thus </a:t>
            </a:r>
            <a:r>
              <a:rPr lang="en-US" sz="2800" dirty="0" smtClean="0"/>
              <a:t>= ,</a:t>
            </a:r>
          </a:p>
          <a:p>
            <a:pPr lvl="1"/>
            <a:r>
              <a:rPr lang="en-US" sz="2800" dirty="0" smtClean="0"/>
              <a:t>I like ice cream, but I don’t like cake.</a:t>
            </a:r>
          </a:p>
          <a:p>
            <a:pPr lvl="1"/>
            <a:r>
              <a:rPr lang="en-US" sz="2800" dirty="0"/>
              <a:t>I like ice cream; however, I don’t like cake</a:t>
            </a:r>
            <a:r>
              <a:rPr lang="en-US" sz="28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Joining Two  Independent Clauses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mini Lesson:</a:t>
            </a:r>
            <a:br>
              <a:rPr lang="en-US" dirty="0" smtClean="0"/>
            </a:br>
            <a:r>
              <a:rPr lang="en-US" dirty="0" smtClean="0"/>
              <a:t>CONJUNCTIONS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7" t="8446" r="11677" b="10473"/>
          <a:stretch/>
        </p:blipFill>
        <p:spPr bwMode="auto">
          <a:xfrm>
            <a:off x="0" y="1534072"/>
            <a:ext cx="9117227" cy="532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04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COORDINATING CONJUNCTIONS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8" t="8446" r="22292" b="69987"/>
          <a:stretch/>
        </p:blipFill>
        <p:spPr bwMode="auto">
          <a:xfrm>
            <a:off x="457200" y="1719263"/>
            <a:ext cx="8239028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832" y="3200400"/>
            <a:ext cx="82101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USED TO CONNECT 2 INDEPENDENT CLAUSES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EXAMPLES:</a:t>
            </a:r>
          </a:p>
          <a:p>
            <a:r>
              <a:rPr lang="en-US" sz="2400" dirty="0" smtClean="0"/>
              <a:t>I LOVE TO SKI, BUT I DO NOT ENJOY THE COLD WEATHER.</a:t>
            </a:r>
          </a:p>
          <a:p>
            <a:r>
              <a:rPr lang="en-US" sz="2400" dirty="0" smtClean="0"/>
              <a:t>I WENT TO THE SUPERMARKET, AND THEN I WENT TO HOME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Laura Connor, English Language Fellow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43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652</TotalTime>
  <Words>666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Grid</vt:lpstr>
      <vt:lpstr>Thursday: Informative Writing</vt:lpstr>
      <vt:lpstr>Today we will…</vt:lpstr>
      <vt:lpstr>Before you begin… </vt:lpstr>
      <vt:lpstr>PowerPoint Presentation</vt:lpstr>
      <vt:lpstr>Clauses are Important because…</vt:lpstr>
      <vt:lpstr>Warm up</vt:lpstr>
      <vt:lpstr>Joining Two  Independent Clauses</vt:lpstr>
      <vt:lpstr>Writing mini Lesson: CONJUNCTIONS</vt:lpstr>
      <vt:lpstr>COORDINATING CONJUNCTIONS</vt:lpstr>
      <vt:lpstr>SUBORTINATING CONJUNCTION</vt:lpstr>
      <vt:lpstr>How to link clauses</vt:lpstr>
      <vt:lpstr> YOUR TURN!</vt:lpstr>
      <vt:lpstr>Edit &amp; revise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&amp; Grammar</dc:title>
  <dc:creator>pcr</dc:creator>
  <cp:lastModifiedBy>pcr</cp:lastModifiedBy>
  <cp:revision>24</cp:revision>
  <dcterms:created xsi:type="dcterms:W3CDTF">2013-10-17T04:51:35Z</dcterms:created>
  <dcterms:modified xsi:type="dcterms:W3CDTF">2014-08-14T15:49:21Z</dcterms:modified>
</cp:coreProperties>
</file>