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handoutMasterIdLst>
    <p:handoutMasterId r:id="rId79"/>
  </p:handoutMasterIdLst>
  <p:sldIdLst>
    <p:sldId id="256" r:id="rId2"/>
    <p:sldId id="274" r:id="rId3"/>
    <p:sldId id="273" r:id="rId4"/>
    <p:sldId id="280" r:id="rId5"/>
    <p:sldId id="324" r:id="rId6"/>
    <p:sldId id="270" r:id="rId7"/>
    <p:sldId id="271" r:id="rId8"/>
    <p:sldId id="257" r:id="rId9"/>
    <p:sldId id="306" r:id="rId10"/>
    <p:sldId id="313" r:id="rId11"/>
    <p:sldId id="307" r:id="rId12"/>
    <p:sldId id="314" r:id="rId13"/>
    <p:sldId id="308" r:id="rId14"/>
    <p:sldId id="315" r:id="rId15"/>
    <p:sldId id="331" r:id="rId16"/>
    <p:sldId id="332" r:id="rId17"/>
    <p:sldId id="333" r:id="rId18"/>
    <p:sldId id="334" r:id="rId19"/>
    <p:sldId id="335" r:id="rId20"/>
    <p:sldId id="336" r:id="rId21"/>
    <p:sldId id="337" r:id="rId22"/>
    <p:sldId id="356"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282" r:id="rId40"/>
    <p:sldId id="357" r:id="rId41"/>
    <p:sldId id="354" r:id="rId42"/>
    <p:sldId id="275" r:id="rId43"/>
    <p:sldId id="276" r:id="rId44"/>
    <p:sldId id="278" r:id="rId45"/>
    <p:sldId id="281" r:id="rId46"/>
    <p:sldId id="285" r:id="rId47"/>
    <p:sldId id="299" r:id="rId48"/>
    <p:sldId id="300" r:id="rId49"/>
    <p:sldId id="303" r:id="rId50"/>
    <p:sldId id="304" r:id="rId51"/>
    <p:sldId id="305" r:id="rId52"/>
    <p:sldId id="309" r:id="rId53"/>
    <p:sldId id="326" r:id="rId54"/>
    <p:sldId id="327" r:id="rId55"/>
    <p:sldId id="310" r:id="rId56"/>
    <p:sldId id="290" r:id="rId57"/>
    <p:sldId id="325" r:id="rId58"/>
    <p:sldId id="318" r:id="rId59"/>
    <p:sldId id="319" r:id="rId60"/>
    <p:sldId id="292" r:id="rId61"/>
    <p:sldId id="321" r:id="rId62"/>
    <p:sldId id="311" r:id="rId63"/>
    <p:sldId id="330" r:id="rId64"/>
    <p:sldId id="312" r:id="rId65"/>
    <p:sldId id="293" r:id="rId66"/>
    <p:sldId id="284" r:id="rId67"/>
    <p:sldId id="322" r:id="rId68"/>
    <p:sldId id="328" r:id="rId69"/>
    <p:sldId id="294" r:id="rId70"/>
    <p:sldId id="295" r:id="rId71"/>
    <p:sldId id="268" r:id="rId72"/>
    <p:sldId id="260" r:id="rId73"/>
    <p:sldId id="355" r:id="rId74"/>
    <p:sldId id="329" r:id="rId75"/>
    <p:sldId id="264" r:id="rId76"/>
    <p:sldId id="267" r:id="rId77"/>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9A5F36AA-7B4F-4039-8F96-BE271088BD96}" type="datetimeFigureOut">
              <a:rPr lang="en-US" smtClean="0"/>
              <a:t>12/24/2013</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BAB3D45F-C6B6-4BF1-B68F-AABD676B9955}" type="slidenum">
              <a:rPr lang="en-US" smtClean="0"/>
              <a:t>‹#›</a:t>
            </a:fld>
            <a:endParaRPr lang="en-US"/>
          </a:p>
        </p:txBody>
      </p:sp>
    </p:spTree>
    <p:extLst>
      <p:ext uri="{BB962C8B-B14F-4D97-AF65-F5344CB8AC3E}">
        <p14:creationId xmlns:p14="http://schemas.microsoft.com/office/powerpoint/2010/main" val="242770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2421CF2-C222-4A89-AEF6-8AABDDB130A8}" type="datetimeFigureOut">
              <a:rPr lang="en-US" smtClean="0"/>
              <a:t>12/24/2013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C03DDF02-DED2-44B4-8BC6-5EC3B34A1299}" type="slidenum">
              <a:rPr lang="en-US" smtClean="0"/>
              <a:t>‹#›</a:t>
            </a:fld>
            <a:endParaRPr lang="en-US"/>
          </a:p>
        </p:txBody>
      </p:sp>
    </p:spTree>
    <p:extLst>
      <p:ext uri="{BB962C8B-B14F-4D97-AF65-F5344CB8AC3E}">
        <p14:creationId xmlns:p14="http://schemas.microsoft.com/office/powerpoint/2010/main" val="168377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Why “backward”?  Because for most of us, this design model asks us to re-examine our curriculum development practices and to look at them in different light.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50938" y="698500"/>
            <a:ext cx="4652962"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5" name="Rectangle 3"/>
          <p:cNvSpPr>
            <a:spLocks noGrp="1" noChangeArrowheads="1"/>
          </p:cNvSpPr>
          <p:nvPr>
            <p:ph type="body" idx="1"/>
          </p:nvPr>
        </p:nvSpPr>
        <p:spPr bwMode="auto">
          <a:xfrm>
            <a:off x="927312" y="4421823"/>
            <a:ext cx="5100215" cy="41890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9305"/>
            <a:r>
              <a:rPr lang="en-US" dirty="0"/>
              <a:t>Highlight that the first thing that the facilitators did for this workshop was outline objectives of what we wanted participants to walk away being able to do, and then designed the workshop’s instruction and activities based on those objectives.</a:t>
            </a:r>
          </a:p>
          <a:p>
            <a:endParaRPr lang="en-US" dirty="0"/>
          </a:p>
        </p:txBody>
      </p:sp>
      <p:sp>
        <p:nvSpPr>
          <p:cNvPr id="4" name="Slide Number Placeholder 3"/>
          <p:cNvSpPr>
            <a:spLocks noGrp="1"/>
          </p:cNvSpPr>
          <p:nvPr>
            <p:ph type="sldNum" sz="quarter" idx="10"/>
          </p:nvPr>
        </p:nvSpPr>
        <p:spPr/>
        <p:txBody>
          <a:bodyPr/>
          <a:lstStyle/>
          <a:p>
            <a:fld id="{C03DDF02-DED2-44B4-8BC6-5EC3B34A1299}" type="slidenum">
              <a:rPr lang="en-US" smtClean="0"/>
              <a:t>12</a:t>
            </a:fld>
            <a:endParaRPr lang="en-US"/>
          </a:p>
        </p:txBody>
      </p:sp>
    </p:spTree>
    <p:extLst>
      <p:ext uri="{BB962C8B-B14F-4D97-AF65-F5344CB8AC3E}">
        <p14:creationId xmlns:p14="http://schemas.microsoft.com/office/powerpoint/2010/main" val="366779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Putting some</a:t>
            </a:r>
            <a:r>
              <a:rPr lang="en-AU" baseline="0" dirty="0" smtClean="0"/>
              <a:t> examples of my lesson. </a:t>
            </a:r>
            <a:endParaRPr lang="en-AU" dirty="0"/>
          </a:p>
        </p:txBody>
      </p:sp>
      <p:sp>
        <p:nvSpPr>
          <p:cNvPr id="4" name="Slide Number Placeholder 3"/>
          <p:cNvSpPr>
            <a:spLocks noGrp="1"/>
          </p:cNvSpPr>
          <p:nvPr>
            <p:ph type="sldNum" sz="quarter" idx="10"/>
          </p:nvPr>
        </p:nvSpPr>
        <p:spPr/>
        <p:txBody>
          <a:bodyPr/>
          <a:lstStyle/>
          <a:p>
            <a:fld id="{A973ED25-09D1-47AA-B1B2-1B3ECBC2F830}" type="slidenum">
              <a:rPr lang="en-AU" smtClean="0"/>
              <a:t>15</a:t>
            </a:fld>
            <a:endParaRPr lang="en-AU"/>
          </a:p>
        </p:txBody>
      </p:sp>
    </p:spTree>
    <p:extLst>
      <p:ext uri="{BB962C8B-B14F-4D97-AF65-F5344CB8AC3E}">
        <p14:creationId xmlns:p14="http://schemas.microsoft.com/office/powerpoint/2010/main" val="85804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we</a:t>
            </a:r>
            <a:r>
              <a:rPr lang="en-AU" baseline="0" dirty="0" smtClean="0"/>
              <a:t> have just created our objective of our lesson. </a:t>
            </a:r>
            <a:r>
              <a:rPr lang="en-AU" dirty="0" smtClean="0"/>
              <a:t>Explaining about my lesson plan. </a:t>
            </a:r>
            <a:endParaRPr lang="en-AU" dirty="0"/>
          </a:p>
        </p:txBody>
      </p:sp>
      <p:sp>
        <p:nvSpPr>
          <p:cNvPr id="4" name="Slide Number Placeholder 3"/>
          <p:cNvSpPr>
            <a:spLocks noGrp="1"/>
          </p:cNvSpPr>
          <p:nvPr>
            <p:ph type="sldNum" sz="quarter" idx="10"/>
          </p:nvPr>
        </p:nvSpPr>
        <p:spPr/>
        <p:txBody>
          <a:bodyPr/>
          <a:lstStyle/>
          <a:p>
            <a:fld id="{A973ED25-09D1-47AA-B1B2-1B3ECBC2F830}" type="slidenum">
              <a:rPr lang="en-AU" smtClean="0"/>
              <a:t>25</a:t>
            </a:fld>
            <a:endParaRPr lang="en-AU"/>
          </a:p>
        </p:txBody>
      </p:sp>
    </p:spTree>
    <p:extLst>
      <p:ext uri="{BB962C8B-B14F-4D97-AF65-F5344CB8AC3E}">
        <p14:creationId xmlns:p14="http://schemas.microsoft.com/office/powerpoint/2010/main" val="85452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DDF02-DED2-44B4-8BC6-5EC3B34A1299}" type="slidenum">
              <a:rPr lang="en-US" smtClean="0"/>
              <a:t>44</a:t>
            </a:fld>
            <a:endParaRPr lang="en-US"/>
          </a:p>
        </p:txBody>
      </p:sp>
    </p:spTree>
    <p:extLst>
      <p:ext uri="{BB962C8B-B14F-4D97-AF65-F5344CB8AC3E}">
        <p14:creationId xmlns:p14="http://schemas.microsoft.com/office/powerpoint/2010/main" val="428769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xfrm>
            <a:off x="1150938" y="698500"/>
            <a:ext cx="4652962" cy="34909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695484" y="4421823"/>
            <a:ext cx="5563870" cy="4189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a:t>
            </a:r>
            <a:r>
              <a:rPr lang="en-US" baseline="0" dirty="0" smtClean="0"/>
              <a:t> If you are teaching students travel idioms, they should be aware that they are expected to know and understand this by the end of the lesson today.  If students are expected to be able to speak in the conditional tense, they should know this.  If I need to run 10 kilos by January 1</a:t>
            </a:r>
            <a:r>
              <a:rPr lang="en-US" baseline="30000" dirty="0" smtClean="0"/>
              <a:t>st</a:t>
            </a:r>
            <a:r>
              <a:rPr lang="en-US" baseline="0" dirty="0" smtClean="0"/>
              <a:t>, I need to know this before I am expected to do so. </a:t>
            </a:r>
            <a:endParaRPr lang="en-US" dirty="0"/>
          </a:p>
        </p:txBody>
      </p:sp>
      <p:sp>
        <p:nvSpPr>
          <p:cNvPr id="4" name="Slide Number Placeholder 3"/>
          <p:cNvSpPr>
            <a:spLocks noGrp="1"/>
          </p:cNvSpPr>
          <p:nvPr>
            <p:ph type="sldNum" sz="quarter" idx="10"/>
          </p:nvPr>
        </p:nvSpPr>
        <p:spPr/>
        <p:txBody>
          <a:bodyPr/>
          <a:lstStyle/>
          <a:p>
            <a:fld id="{C03DDF02-DED2-44B4-8BC6-5EC3B34A1299}" type="slidenum">
              <a:rPr lang="en-US" smtClean="0"/>
              <a:t>47</a:t>
            </a:fld>
            <a:endParaRPr lang="en-US"/>
          </a:p>
        </p:txBody>
      </p:sp>
    </p:spTree>
    <p:extLst>
      <p:ext uri="{BB962C8B-B14F-4D97-AF65-F5344CB8AC3E}">
        <p14:creationId xmlns:p14="http://schemas.microsoft.com/office/powerpoint/2010/main" val="100716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clarifying</a:t>
            </a:r>
            <a:r>
              <a:rPr lang="en-US" baseline="0" dirty="0" smtClean="0"/>
              <a:t> the </a:t>
            </a:r>
            <a:r>
              <a:rPr lang="en-US" baseline="0" dirty="0" err="1" smtClean="0"/>
              <a:t>urpose</a:t>
            </a:r>
            <a:r>
              <a:rPr lang="en-US" baseline="0" dirty="0" smtClean="0"/>
              <a:t> and learning targets for your assessment, the net key to creating effective assessments is to choose the most appropriate method to </a:t>
            </a:r>
            <a:r>
              <a:rPr lang="en-US" baseline="0" dirty="0" err="1" smtClean="0"/>
              <a:t>accureatly</a:t>
            </a:r>
            <a:r>
              <a:rPr lang="en-US" baseline="0" dirty="0" smtClean="0"/>
              <a:t> measure that learning.  4 methods to ass learning are described here.  All 4 are useful WHEN they are used correspondingly objectives.  However, using an assessment that does not match your learning goals leads to inaccurate assessment.</a:t>
            </a:r>
            <a:endParaRPr lang="en-US" dirty="0"/>
          </a:p>
        </p:txBody>
      </p:sp>
      <p:sp>
        <p:nvSpPr>
          <p:cNvPr id="4" name="Slide Number Placeholder 3"/>
          <p:cNvSpPr>
            <a:spLocks noGrp="1"/>
          </p:cNvSpPr>
          <p:nvPr>
            <p:ph type="sldNum" sz="quarter" idx="10"/>
          </p:nvPr>
        </p:nvSpPr>
        <p:spPr/>
        <p:txBody>
          <a:bodyPr/>
          <a:lstStyle/>
          <a:p>
            <a:fld id="{C03DDF02-DED2-44B4-8BC6-5EC3B34A1299}" type="slidenum">
              <a:rPr lang="en-US" smtClean="0"/>
              <a:t>48</a:t>
            </a:fld>
            <a:endParaRPr lang="en-US"/>
          </a:p>
        </p:txBody>
      </p:sp>
    </p:spTree>
    <p:extLst>
      <p:ext uri="{BB962C8B-B14F-4D97-AF65-F5344CB8AC3E}">
        <p14:creationId xmlns:p14="http://schemas.microsoft.com/office/powerpoint/2010/main" val="272293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small groups, share your essential questions and consider the characteristics of essential questions.  Refine your questions as appropriate.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1EBEF52-451C-456C-9CAF-BFDB82C28A49}" type="datetimeFigureOut">
              <a:rPr lang="en-US" smtClean="0"/>
              <a:t>12/24/2013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6F0D902-30F7-4818-B740-91864DD92D0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EBEF52-451C-456C-9CAF-BFDB82C28A49}" type="datetimeFigureOut">
              <a:rPr lang="en-US" smtClean="0"/>
              <a:t>12/24/2013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D902-30F7-4818-B740-91864DD92D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EBEF52-451C-456C-9CAF-BFDB82C28A49}" type="datetimeFigureOut">
              <a:rPr lang="en-US" smtClean="0"/>
              <a:t>12/24/2013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0D902-30F7-4818-B740-91864DD92D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EBEF52-451C-456C-9CAF-BFDB82C28A49}" type="datetimeFigureOut">
              <a:rPr lang="en-US" smtClean="0"/>
              <a:t>12/24/2013</a:t>
            </a:fld>
            <a:endParaRPr lang="en-US"/>
          </a:p>
        </p:txBody>
      </p:sp>
      <p:sp>
        <p:nvSpPr>
          <p:cNvPr id="9" name="Slide Number Placeholder 8"/>
          <p:cNvSpPr>
            <a:spLocks noGrp="1"/>
          </p:cNvSpPr>
          <p:nvPr>
            <p:ph type="sldNum" sz="quarter" idx="15"/>
          </p:nvPr>
        </p:nvSpPr>
        <p:spPr/>
        <p:txBody>
          <a:bodyPr rtlCol="0"/>
          <a:lstStyle/>
          <a:p>
            <a:fld id="{46F0D902-30F7-4818-B740-91864DD92D0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1EBEF52-451C-456C-9CAF-BFDB82C28A49}" type="datetimeFigureOut">
              <a:rPr lang="en-US" smtClean="0"/>
              <a:t>12/24/2013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6F0D902-30F7-4818-B740-91864DD92D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EBEF52-451C-456C-9CAF-BFDB82C28A49}" type="datetimeFigureOut">
              <a:rPr lang="en-US" smtClean="0"/>
              <a:t>12/24/2013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0D902-30F7-4818-B740-91864DD92D0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EBEF52-451C-456C-9CAF-BFDB82C28A49}" type="datetimeFigureOut">
              <a:rPr lang="en-US" smtClean="0"/>
              <a:t>12/24/2013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0D902-30F7-4818-B740-91864DD92D0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1EBEF52-451C-456C-9CAF-BFDB82C28A49}" type="datetimeFigureOut">
              <a:rPr lang="en-US" smtClean="0"/>
              <a:t>12/24/2013</a:t>
            </a:fld>
            <a:endParaRPr lang="en-US"/>
          </a:p>
        </p:txBody>
      </p:sp>
      <p:sp>
        <p:nvSpPr>
          <p:cNvPr id="7" name="Slide Number Placeholder 6"/>
          <p:cNvSpPr>
            <a:spLocks noGrp="1"/>
          </p:cNvSpPr>
          <p:nvPr>
            <p:ph type="sldNum" sz="quarter" idx="11"/>
          </p:nvPr>
        </p:nvSpPr>
        <p:spPr/>
        <p:txBody>
          <a:bodyPr rtlCol="0"/>
          <a:lstStyle/>
          <a:p>
            <a:fld id="{46F0D902-30F7-4818-B740-91864DD92D0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BEF52-451C-456C-9CAF-BFDB82C28A49}" type="datetimeFigureOut">
              <a:rPr lang="en-US" smtClean="0"/>
              <a:t>12/24/2013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0D902-30F7-4818-B740-91864DD92D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1EBEF52-451C-456C-9CAF-BFDB82C28A49}" type="datetimeFigureOut">
              <a:rPr lang="en-US" smtClean="0"/>
              <a:t>12/24/2013</a:t>
            </a:fld>
            <a:endParaRPr lang="en-US"/>
          </a:p>
        </p:txBody>
      </p:sp>
      <p:sp>
        <p:nvSpPr>
          <p:cNvPr id="22" name="Slide Number Placeholder 21"/>
          <p:cNvSpPr>
            <a:spLocks noGrp="1"/>
          </p:cNvSpPr>
          <p:nvPr>
            <p:ph type="sldNum" sz="quarter" idx="15"/>
          </p:nvPr>
        </p:nvSpPr>
        <p:spPr/>
        <p:txBody>
          <a:bodyPr rtlCol="0"/>
          <a:lstStyle/>
          <a:p>
            <a:fld id="{46F0D902-30F7-4818-B740-91864DD92D0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1EBEF52-451C-456C-9CAF-BFDB82C28A49}" type="datetimeFigureOut">
              <a:rPr lang="en-US" smtClean="0"/>
              <a:t>12/24/2013</a:t>
            </a:fld>
            <a:endParaRPr lang="en-US"/>
          </a:p>
        </p:txBody>
      </p:sp>
      <p:sp>
        <p:nvSpPr>
          <p:cNvPr id="18" name="Slide Number Placeholder 17"/>
          <p:cNvSpPr>
            <a:spLocks noGrp="1"/>
          </p:cNvSpPr>
          <p:nvPr>
            <p:ph type="sldNum" sz="quarter" idx="11"/>
          </p:nvPr>
        </p:nvSpPr>
        <p:spPr/>
        <p:txBody>
          <a:bodyPr rtlCol="0"/>
          <a:lstStyle/>
          <a:p>
            <a:fld id="{46F0D902-30F7-4818-B740-91864DD92D0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EBEF52-451C-456C-9CAF-BFDB82C28A49}" type="datetimeFigureOut">
              <a:rPr lang="en-US" smtClean="0"/>
              <a:t>12/24/2013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6F0D902-30F7-4818-B740-91864DD92D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llseelearning.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ascd.org/ASCD/pdf/books/mctighe2004_intro.pdf" TargetMode="External"/><Relationship Id="rId2" Type="http://schemas.openxmlformats.org/officeDocument/2006/relationships/hyperlink" Target="http://ubdexchange.org/" TargetMode="External"/><Relationship Id="rId1" Type="http://schemas.openxmlformats.org/officeDocument/2006/relationships/slideLayout" Target="../slideLayouts/slideLayout2.xml"/><Relationship Id="rId4" Type="http://schemas.openxmlformats.org/officeDocument/2006/relationships/hyperlink" Target="http://www.ellseelearning.weebly.com/"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dictionary.reference.com/browse/go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 Development</a:t>
            </a:r>
            <a:endParaRPr lang="en-US" dirty="0"/>
          </a:p>
        </p:txBody>
      </p:sp>
      <p:sp>
        <p:nvSpPr>
          <p:cNvPr id="3" name="Subtitle 2"/>
          <p:cNvSpPr>
            <a:spLocks noGrp="1"/>
          </p:cNvSpPr>
          <p:nvPr>
            <p:ph type="subTitle" idx="1"/>
          </p:nvPr>
        </p:nvSpPr>
        <p:spPr/>
        <p:txBody>
          <a:bodyPr>
            <a:normAutofit lnSpcReduction="10000"/>
          </a:bodyPr>
          <a:lstStyle/>
          <a:p>
            <a:r>
              <a:rPr lang="en-US" dirty="0" smtClean="0"/>
              <a:t>MUST &amp; ELTAM December 2013</a:t>
            </a:r>
          </a:p>
          <a:p>
            <a:r>
              <a:rPr lang="en-US" dirty="0" err="1" smtClean="0"/>
              <a:t>Ninj</a:t>
            </a:r>
            <a:r>
              <a:rPr lang="en-US" dirty="0" smtClean="0"/>
              <a:t> </a:t>
            </a:r>
            <a:r>
              <a:rPr lang="en-US" dirty="0" err="1" smtClean="0"/>
              <a:t>Erdene</a:t>
            </a:r>
            <a:r>
              <a:rPr lang="en-US" dirty="0" smtClean="0"/>
              <a:t> ELTAM</a:t>
            </a:r>
          </a:p>
          <a:p>
            <a:r>
              <a:rPr lang="en-US" dirty="0" smtClean="0"/>
              <a:t>Laura Connor English Language Fellow MUST</a:t>
            </a:r>
          </a:p>
          <a:p>
            <a:r>
              <a:rPr lang="en-US" dirty="0" err="1" smtClean="0"/>
              <a:t>Bulgan</a:t>
            </a:r>
            <a:r>
              <a:rPr lang="en-US" dirty="0" smtClean="0"/>
              <a:t> </a:t>
            </a:r>
            <a:r>
              <a:rPr lang="en-US" dirty="0" err="1" smtClean="0"/>
              <a:t>Sandagdorj</a:t>
            </a:r>
            <a:r>
              <a:rPr lang="en-US" dirty="0" smtClean="0"/>
              <a:t> MUST </a:t>
            </a:r>
            <a:r>
              <a:rPr lang="en-US" smtClean="0"/>
              <a:t>English Teacher</a:t>
            </a:r>
            <a:endParaRPr lang="en-US" dirty="0"/>
          </a:p>
        </p:txBody>
      </p:sp>
      <p:sp>
        <p:nvSpPr>
          <p:cNvPr id="4" name="TextBox 3"/>
          <p:cNvSpPr txBox="1"/>
          <p:nvPr/>
        </p:nvSpPr>
        <p:spPr>
          <a:xfrm>
            <a:off x="685800" y="152400"/>
            <a:ext cx="7569701" cy="1384995"/>
          </a:xfrm>
          <a:prstGeom prst="rect">
            <a:avLst/>
          </a:prstGeom>
          <a:noFill/>
        </p:spPr>
        <p:txBody>
          <a:bodyPr wrap="none" rtlCol="0">
            <a:spAutoFit/>
          </a:bodyPr>
          <a:lstStyle/>
          <a:p>
            <a:r>
              <a:rPr lang="en-US" sz="2800" u="sng" dirty="0" smtClean="0">
                <a:hlinkClick r:id="rId2"/>
              </a:rPr>
              <a:t>All materials from today’s workshop will </a:t>
            </a:r>
            <a:r>
              <a:rPr lang="en-US" sz="2800" u="sng" dirty="0" smtClean="0">
                <a:hlinkClick r:id="rId2"/>
              </a:rPr>
              <a:t>found </a:t>
            </a:r>
            <a:r>
              <a:rPr lang="en-US" sz="2800" u="sng" dirty="0" smtClean="0">
                <a:hlinkClick r:id="rId2"/>
              </a:rPr>
              <a:t>at:</a:t>
            </a:r>
          </a:p>
          <a:p>
            <a:r>
              <a:rPr lang="en-US" sz="2800" dirty="0" smtClean="0">
                <a:hlinkClick r:id="rId2"/>
              </a:rPr>
              <a:t>www.ellseelearning.weebly.com</a:t>
            </a:r>
            <a:endParaRPr lang="en-US" sz="2800" dirty="0"/>
          </a:p>
          <a:p>
            <a:endParaRPr lang="en-US" sz="2800" dirty="0"/>
          </a:p>
        </p:txBody>
      </p:sp>
    </p:spTree>
    <p:extLst>
      <p:ext uri="{BB962C8B-B14F-4D97-AF65-F5344CB8AC3E}">
        <p14:creationId xmlns:p14="http://schemas.microsoft.com/office/powerpoint/2010/main" val="1981847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3810000" cy="655638"/>
          </a:xfrm>
        </p:spPr>
        <p:txBody>
          <a:bodyPr/>
          <a:lstStyle/>
          <a:p>
            <a:r>
              <a:rPr lang="en-US" dirty="0" smtClean="0"/>
              <a:t>Purpose Of Standards</a:t>
            </a:r>
            <a:endParaRPr lang="en-US" dirty="0"/>
          </a:p>
        </p:txBody>
      </p:sp>
      <p:sp>
        <p:nvSpPr>
          <p:cNvPr id="3" name="Content Placeholder 2"/>
          <p:cNvSpPr>
            <a:spLocks noGrp="1"/>
          </p:cNvSpPr>
          <p:nvPr>
            <p:ph sz="quarter" idx="1"/>
          </p:nvPr>
        </p:nvSpPr>
        <p:spPr>
          <a:xfrm>
            <a:off x="304800" y="1143000"/>
            <a:ext cx="8305800" cy="5562600"/>
          </a:xfrm>
        </p:spPr>
        <p:txBody>
          <a:bodyPr>
            <a:normAutofit/>
          </a:bodyPr>
          <a:lstStyle/>
          <a:p>
            <a:pPr>
              <a:lnSpc>
                <a:spcPct val="150000"/>
              </a:lnSpc>
            </a:pPr>
            <a:r>
              <a:rPr lang="en-US" dirty="0" smtClean="0"/>
              <a:t>Holds everyone to the same expectation</a:t>
            </a:r>
          </a:p>
          <a:p>
            <a:pPr>
              <a:lnSpc>
                <a:spcPct val="150000"/>
              </a:lnSpc>
            </a:pPr>
            <a:r>
              <a:rPr lang="en-US" dirty="0" smtClean="0"/>
              <a:t>Gives teachers a framework with which to plan their lessons, units, &amp; curriculums</a:t>
            </a:r>
          </a:p>
          <a:p>
            <a:pPr>
              <a:lnSpc>
                <a:spcPct val="150000"/>
              </a:lnSpc>
            </a:pPr>
            <a:r>
              <a:rPr lang="en-US" dirty="0" smtClean="0"/>
              <a:t>Ensures that all teachers are teaching the same concepts</a:t>
            </a:r>
          </a:p>
          <a:p>
            <a:pPr>
              <a:lnSpc>
                <a:spcPct val="150000"/>
              </a:lnSpc>
            </a:pPr>
            <a:r>
              <a:rPr lang="en-US" dirty="0" smtClean="0"/>
              <a:t>Develop &amp; maintain linguistic and cultural proficiency by having a common goal for teachers &amp; students</a:t>
            </a:r>
          </a:p>
          <a:p>
            <a:pPr>
              <a:lnSpc>
                <a:spcPct val="150000"/>
              </a:lnSpc>
            </a:pPr>
            <a:r>
              <a:rPr lang="en-US" dirty="0" smtClean="0"/>
              <a:t>Connects the learning that occurs throughout classes, and provides measurement for that. </a:t>
            </a:r>
          </a:p>
          <a:p>
            <a:pPr>
              <a:lnSpc>
                <a:spcPct val="150000"/>
              </a:lnSpc>
            </a:pPr>
            <a:r>
              <a:rPr lang="en-US" dirty="0" smtClean="0"/>
              <a:t>PLANNING WITH THE END (OUTCOMES) IN MIND</a:t>
            </a:r>
            <a:endParaRPr lang="en-US" dirty="0"/>
          </a:p>
        </p:txBody>
      </p:sp>
    </p:spTree>
    <p:extLst>
      <p:ext uri="{BB962C8B-B14F-4D97-AF65-F5344CB8AC3E}">
        <p14:creationId xmlns:p14="http://schemas.microsoft.com/office/powerpoint/2010/main" val="41738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assk12.org/13/images/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6553200" cy="589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78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3733800" cy="503238"/>
          </a:xfrm>
        </p:spPr>
        <p:txBody>
          <a:bodyPr>
            <a:normAutofit fontScale="90000"/>
          </a:bodyPr>
          <a:lstStyle/>
          <a:p>
            <a:r>
              <a:rPr lang="en-US" dirty="0" smtClean="0"/>
              <a:t>Purpose of Objectives</a:t>
            </a:r>
            <a:endParaRPr lang="en-US" dirty="0"/>
          </a:p>
        </p:txBody>
      </p:sp>
      <p:sp>
        <p:nvSpPr>
          <p:cNvPr id="3" name="Content Placeholder 2"/>
          <p:cNvSpPr>
            <a:spLocks noGrp="1"/>
          </p:cNvSpPr>
          <p:nvPr>
            <p:ph sz="quarter" idx="1"/>
          </p:nvPr>
        </p:nvSpPr>
        <p:spPr/>
        <p:txBody>
          <a:bodyPr/>
          <a:lstStyle/>
          <a:p>
            <a:r>
              <a:rPr lang="en-US" dirty="0" smtClean="0"/>
              <a:t>Sets a target for students and teacher to </a:t>
            </a:r>
            <a:r>
              <a:rPr lang="en-US" u="sng" dirty="0" smtClean="0"/>
              <a:t>meet by the end </a:t>
            </a:r>
            <a:r>
              <a:rPr lang="en-US" dirty="0" smtClean="0"/>
              <a:t>of the lessons</a:t>
            </a:r>
          </a:p>
          <a:p>
            <a:r>
              <a:rPr lang="en-US" dirty="0" smtClean="0"/>
              <a:t>Allows students to be </a:t>
            </a:r>
            <a:r>
              <a:rPr lang="en-US" u="sng" dirty="0" smtClean="0"/>
              <a:t>accountable</a:t>
            </a:r>
            <a:r>
              <a:rPr lang="en-US" dirty="0" smtClean="0"/>
              <a:t> for their learning.</a:t>
            </a:r>
          </a:p>
          <a:p>
            <a:r>
              <a:rPr lang="en-US" dirty="0" smtClean="0"/>
              <a:t>Provides a framework for your lesson plan, unit and curriculum.</a:t>
            </a:r>
          </a:p>
          <a:p>
            <a:pPr lvl="1"/>
            <a:r>
              <a:rPr lang="en-US" dirty="0" smtClean="0"/>
              <a:t>Gives a focus to the lesson</a:t>
            </a:r>
          </a:p>
          <a:p>
            <a:pPr lvl="2"/>
            <a:r>
              <a:rPr lang="en-US" dirty="0" smtClean="0"/>
              <a:t>Does this activity help my students to achieve my objective? </a:t>
            </a:r>
          </a:p>
          <a:p>
            <a:pPr lvl="2"/>
            <a:endParaRPr lang="en-US" dirty="0"/>
          </a:p>
          <a:p>
            <a:pPr lvl="2"/>
            <a:r>
              <a:rPr lang="en-US" dirty="0" smtClean="0"/>
              <a:t>How can I BEST get my students to meet this objective?</a:t>
            </a:r>
            <a:endParaRPr lang="en-US" dirty="0"/>
          </a:p>
        </p:txBody>
      </p:sp>
      <p:pic>
        <p:nvPicPr>
          <p:cNvPr id="4" name="Picture 2" descr="http://lazerbrody.typepad.com/photos/uncategorized/2007/04/16/bullsey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74" t="4082" r="11777" b="4821"/>
          <a:stretch/>
        </p:blipFill>
        <p:spPr bwMode="auto">
          <a:xfrm>
            <a:off x="6705600" y="4721882"/>
            <a:ext cx="2438400" cy="213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6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to Match these Objectives with Standards: </a:t>
            </a:r>
            <a:endParaRPr lang="en-US" dirty="0"/>
          </a:p>
        </p:txBody>
      </p:sp>
      <p:sp>
        <p:nvSpPr>
          <p:cNvPr id="3" name="Content Placeholder 2"/>
          <p:cNvSpPr>
            <a:spLocks noGrp="1"/>
          </p:cNvSpPr>
          <p:nvPr>
            <p:ph sz="quarter" idx="1"/>
          </p:nvPr>
        </p:nvSpPr>
        <p:spPr>
          <a:xfrm>
            <a:off x="-609600" y="1524000"/>
            <a:ext cx="5715000" cy="3886200"/>
          </a:xfrm>
        </p:spPr>
        <p:txBody>
          <a:bodyPr>
            <a:normAutofit lnSpcReduction="10000"/>
          </a:bodyPr>
          <a:lstStyle/>
          <a:p>
            <a:pPr lvl="2">
              <a:lnSpc>
                <a:spcPct val="150000"/>
              </a:lnSpc>
            </a:pPr>
            <a:r>
              <a:rPr lang="en-US" sz="2400" dirty="0"/>
              <a:t>SWBAT present a researched place of travel they would like to visit in an oral presentation. </a:t>
            </a:r>
            <a:endParaRPr lang="en-US" sz="2400" dirty="0" smtClean="0"/>
          </a:p>
          <a:p>
            <a:pPr lvl="2">
              <a:lnSpc>
                <a:spcPct val="150000"/>
              </a:lnSpc>
            </a:pPr>
            <a:r>
              <a:rPr lang="en-US" sz="2400" dirty="0"/>
              <a:t>SWBAT use word parts to create meaning of new vocabulary words</a:t>
            </a:r>
            <a:r>
              <a:rPr lang="en-US" sz="2400" dirty="0" smtClean="0"/>
              <a:t>.</a:t>
            </a:r>
          </a:p>
          <a:p>
            <a:pPr lvl="2">
              <a:lnSpc>
                <a:spcPct val="150000"/>
              </a:lnSpc>
            </a:pPr>
            <a:r>
              <a:rPr lang="en-US" sz="2400" dirty="0" smtClean="0"/>
              <a:t>SWBAT </a:t>
            </a:r>
            <a:r>
              <a:rPr lang="en-US" sz="2400" dirty="0"/>
              <a:t>work in groups to create a dialogue about a place of </a:t>
            </a:r>
            <a:r>
              <a:rPr lang="en-US" sz="2400" dirty="0" smtClean="0"/>
              <a:t>travel</a:t>
            </a:r>
          </a:p>
          <a:p>
            <a:endParaRPr lang="en-US" dirty="0"/>
          </a:p>
        </p:txBody>
      </p:sp>
      <p:sp>
        <p:nvSpPr>
          <p:cNvPr id="4" name="Rectangle 3"/>
          <p:cNvSpPr/>
          <p:nvPr/>
        </p:nvSpPr>
        <p:spPr>
          <a:xfrm>
            <a:off x="4599709" y="1828800"/>
            <a:ext cx="4572000" cy="3416320"/>
          </a:xfrm>
          <a:prstGeom prst="rect">
            <a:avLst/>
          </a:prstGeom>
        </p:spPr>
        <p:txBody>
          <a:bodyPr>
            <a:spAutoFit/>
          </a:bodyPr>
          <a:lstStyle/>
          <a:p>
            <a:pPr lvl="2"/>
            <a:r>
              <a:rPr lang="en-US" sz="2400" dirty="0" smtClean="0"/>
              <a:t>(</a:t>
            </a:r>
            <a:r>
              <a:rPr lang="en-US" sz="2400" dirty="0"/>
              <a:t>Standard 1.1, 1.3, 2.1)</a:t>
            </a:r>
          </a:p>
          <a:p>
            <a:pPr lvl="2"/>
            <a:endParaRPr lang="en-US" sz="2400" dirty="0" smtClean="0"/>
          </a:p>
          <a:p>
            <a:pPr lvl="2"/>
            <a:endParaRPr lang="en-US" sz="2400" dirty="0"/>
          </a:p>
          <a:p>
            <a:pPr lvl="2"/>
            <a:endParaRPr lang="en-US" sz="2400" dirty="0" smtClean="0"/>
          </a:p>
          <a:p>
            <a:pPr lvl="2"/>
            <a:r>
              <a:rPr lang="en-US" sz="2400" dirty="0" smtClean="0"/>
              <a:t>(</a:t>
            </a:r>
            <a:r>
              <a:rPr lang="en-US" sz="2400" dirty="0"/>
              <a:t>Standard 1.2)</a:t>
            </a:r>
          </a:p>
          <a:p>
            <a:pPr lvl="2"/>
            <a:endParaRPr lang="en-US" sz="2400" dirty="0" smtClean="0"/>
          </a:p>
          <a:p>
            <a:pPr lvl="2"/>
            <a:endParaRPr lang="en-US" sz="2400" dirty="0"/>
          </a:p>
          <a:p>
            <a:pPr lvl="2"/>
            <a:endParaRPr lang="en-US" sz="2400" dirty="0" smtClean="0"/>
          </a:p>
          <a:p>
            <a:pPr lvl="2"/>
            <a:r>
              <a:rPr lang="en-US" sz="2400" dirty="0" smtClean="0"/>
              <a:t>(</a:t>
            </a:r>
            <a:r>
              <a:rPr lang="en-US" sz="2400" dirty="0"/>
              <a:t>Standard 1.1, 1.2, 1.3, 2.1, 3.1)</a:t>
            </a:r>
          </a:p>
        </p:txBody>
      </p:sp>
    </p:spTree>
    <p:extLst>
      <p:ext uri="{BB962C8B-B14F-4D97-AF65-F5344CB8AC3E}">
        <p14:creationId xmlns:p14="http://schemas.microsoft.com/office/powerpoint/2010/main" val="41122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anim calcmode="lin" valueType="num">
                                      <p:cBhvr>
                                        <p:cTn id="3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65799" y="1271907"/>
            <a:ext cx="8077200" cy="4873752"/>
          </a:xfrm>
        </p:spPr>
        <p:txBody>
          <a:bodyPr/>
          <a:lstStyle/>
          <a:p>
            <a:pPr>
              <a:lnSpc>
                <a:spcPct val="150000"/>
              </a:lnSpc>
            </a:pPr>
            <a:r>
              <a:rPr lang="en-US" dirty="0" smtClean="0"/>
              <a:t>Work with a partner(s) to create 1-3 objective(s) based on 1 or more of the five C standards</a:t>
            </a:r>
          </a:p>
          <a:p>
            <a:pPr>
              <a:lnSpc>
                <a:spcPct val="150000"/>
              </a:lnSpc>
            </a:pPr>
            <a:r>
              <a:rPr lang="en-US" dirty="0" smtClean="0"/>
              <a:t>You may create a new lesson topic or use a topic from a previous lesson.</a:t>
            </a:r>
          </a:p>
          <a:p>
            <a:pPr>
              <a:lnSpc>
                <a:spcPct val="150000"/>
              </a:lnSpc>
            </a:pPr>
            <a:r>
              <a:rPr lang="en-US" dirty="0" smtClean="0"/>
              <a:t>Remember this objective with drive your lesson plan, so make it something that you feel comfortable teaching and that will engage students.</a:t>
            </a:r>
          </a:p>
          <a:p>
            <a:endParaRPr lang="en-US" dirty="0"/>
          </a:p>
        </p:txBody>
      </p:sp>
      <p:pic>
        <p:nvPicPr>
          <p:cNvPr id="2050" name="Picture 2" descr="http://joyofcoaching.files.wordpress.com/2011/05/youdo-1024-rgb23.jpg?w=150&amp;h=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257" y="228600"/>
            <a:ext cx="2952750" cy="1043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23" t="3771" r="32734" b="84968"/>
          <a:stretch/>
        </p:blipFill>
        <p:spPr bwMode="auto">
          <a:xfrm>
            <a:off x="1110575" y="5334000"/>
            <a:ext cx="6334113" cy="110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104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584175"/>
          </a:xfrm>
        </p:spPr>
        <p:txBody>
          <a:bodyPr/>
          <a:lstStyle/>
          <a:p>
            <a:pPr algn="l"/>
            <a:r>
              <a:rPr lang="en-AU" i="1" dirty="0" smtClean="0"/>
              <a:t>Session two:</a:t>
            </a:r>
            <a:endParaRPr lang="en-AU" i="1" dirty="0"/>
          </a:p>
        </p:txBody>
      </p:sp>
      <p:sp>
        <p:nvSpPr>
          <p:cNvPr id="3" name="Subtitle 2"/>
          <p:cNvSpPr>
            <a:spLocks noGrp="1"/>
          </p:cNvSpPr>
          <p:nvPr>
            <p:ph type="subTitle" idx="1"/>
          </p:nvPr>
        </p:nvSpPr>
        <p:spPr>
          <a:xfrm>
            <a:off x="1371600" y="1772816"/>
            <a:ext cx="6400800" cy="3865984"/>
          </a:xfrm>
        </p:spPr>
        <p:txBody>
          <a:bodyPr>
            <a:normAutofit/>
          </a:bodyPr>
          <a:lstStyle/>
          <a:p>
            <a:r>
              <a:rPr lang="en-AU" sz="3600" dirty="0" smtClean="0">
                <a:solidFill>
                  <a:schemeClr val="tx1"/>
                </a:solidFill>
              </a:rPr>
              <a:t>Lesson planning and student centred learning</a:t>
            </a:r>
          </a:p>
          <a:p>
            <a:endParaRPr lang="en-AU" sz="3600" dirty="0">
              <a:solidFill>
                <a:schemeClr val="tx1"/>
              </a:solidFill>
            </a:endParaRPr>
          </a:p>
          <a:p>
            <a:pPr algn="r"/>
            <a:r>
              <a:rPr lang="en-AU" sz="2400" dirty="0" smtClean="0">
                <a:solidFill>
                  <a:schemeClr val="tx1"/>
                </a:solidFill>
              </a:rPr>
              <a:t>Presenters: </a:t>
            </a:r>
            <a:r>
              <a:rPr lang="en-AU" sz="2400" dirty="0" err="1" smtClean="0">
                <a:solidFill>
                  <a:schemeClr val="tx1"/>
                </a:solidFill>
              </a:rPr>
              <a:t>Bulgan</a:t>
            </a:r>
            <a:r>
              <a:rPr lang="en-AU" sz="2400" dirty="0" smtClean="0">
                <a:solidFill>
                  <a:schemeClr val="tx1"/>
                </a:solidFill>
              </a:rPr>
              <a:t> </a:t>
            </a:r>
            <a:r>
              <a:rPr lang="en-AU" sz="2400" dirty="0" err="1" smtClean="0">
                <a:solidFill>
                  <a:schemeClr val="tx1"/>
                </a:solidFill>
              </a:rPr>
              <a:t>Sandagdorj</a:t>
            </a:r>
            <a:endParaRPr lang="en-AU" sz="2400" dirty="0" smtClean="0">
              <a:solidFill>
                <a:schemeClr val="tx1"/>
              </a:solidFill>
            </a:endParaRPr>
          </a:p>
          <a:p>
            <a:pPr algn="r"/>
            <a:r>
              <a:rPr lang="en-AU" sz="2400" dirty="0" smtClean="0">
                <a:solidFill>
                  <a:schemeClr val="tx1"/>
                </a:solidFill>
              </a:rPr>
              <a:t>	     Laura Connor</a:t>
            </a:r>
          </a:p>
          <a:p>
            <a:endParaRPr lang="en-AU" sz="3600" dirty="0" smtClean="0">
              <a:solidFill>
                <a:schemeClr val="tx1"/>
              </a:solidFill>
            </a:endParaRPr>
          </a:p>
          <a:p>
            <a:endParaRPr lang="en-AU" sz="3600" dirty="0" smtClean="0">
              <a:solidFill>
                <a:schemeClr val="tx1"/>
              </a:solidFill>
            </a:endParaRPr>
          </a:p>
        </p:txBody>
      </p:sp>
    </p:spTree>
    <p:extLst>
      <p:ext uri="{BB962C8B-B14F-4D97-AF65-F5344CB8AC3E}">
        <p14:creationId xmlns:p14="http://schemas.microsoft.com/office/powerpoint/2010/main" val="1532401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i="1" dirty="0" smtClean="0"/>
              <a:t>Objective of the session:</a:t>
            </a:r>
            <a:endParaRPr lang="en-AU" i="1" dirty="0"/>
          </a:p>
        </p:txBody>
      </p:sp>
      <p:sp>
        <p:nvSpPr>
          <p:cNvPr id="3" name="Content Placeholder 2"/>
          <p:cNvSpPr>
            <a:spLocks noGrp="1"/>
          </p:cNvSpPr>
          <p:nvPr>
            <p:ph idx="1"/>
          </p:nvPr>
        </p:nvSpPr>
        <p:spPr/>
        <p:txBody>
          <a:bodyPr/>
          <a:lstStyle/>
          <a:p>
            <a:pPr algn="just"/>
            <a:r>
              <a:rPr lang="en-AU" sz="3600" dirty="0" smtClean="0"/>
              <a:t>To create </a:t>
            </a:r>
            <a:r>
              <a:rPr lang="en-AU" sz="3600" dirty="0"/>
              <a:t>a lesson plan that is structured to enhance task-based student centred learning and critical </a:t>
            </a:r>
            <a:r>
              <a:rPr lang="en-AU" sz="3600" dirty="0" smtClean="0"/>
              <a:t>thinking.</a:t>
            </a:r>
            <a:endParaRPr lang="en-AU" sz="3600" dirty="0"/>
          </a:p>
          <a:p>
            <a:endParaRPr lang="en-AU" dirty="0"/>
          </a:p>
        </p:txBody>
      </p:sp>
    </p:spTree>
    <p:extLst>
      <p:ext uri="{BB962C8B-B14F-4D97-AF65-F5344CB8AC3E}">
        <p14:creationId xmlns:p14="http://schemas.microsoft.com/office/powerpoint/2010/main" val="107528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What is a lesson?</a:t>
            </a:r>
            <a:endParaRPr lang="en-AU" i="1" dirty="0"/>
          </a:p>
        </p:txBody>
      </p:sp>
      <p:sp>
        <p:nvSpPr>
          <p:cNvPr id="3" name="Content Placeholder 2"/>
          <p:cNvSpPr>
            <a:spLocks noGrp="1"/>
          </p:cNvSpPr>
          <p:nvPr>
            <p:ph idx="1"/>
          </p:nvPr>
        </p:nvSpPr>
        <p:spPr/>
        <p:txBody>
          <a:bodyPr/>
          <a:lstStyle/>
          <a:p>
            <a:pPr marL="0" indent="0" algn="just">
              <a:buNone/>
            </a:pPr>
            <a:r>
              <a:rPr lang="en-AU" dirty="0"/>
              <a:t>Lessons in different places may vary in topic, time, place, atmosphere, methodology and materials, but they all, essentially, are concerned with learning as their main objective, involve the participation of learners and teachers, and are limited and pre-scheduled as regards time, place and membership</a:t>
            </a:r>
            <a:r>
              <a:rPr lang="en-AU" dirty="0" smtClean="0"/>
              <a:t>.</a:t>
            </a:r>
          </a:p>
          <a:p>
            <a:pPr marL="0" indent="0" algn="r">
              <a:buNone/>
            </a:pPr>
            <a:r>
              <a:rPr lang="en-AU" i="1" dirty="0" smtClean="0"/>
              <a:t>(Harmer, 2006, p. 72)</a:t>
            </a:r>
            <a:endParaRPr lang="en-AU" i="1" dirty="0"/>
          </a:p>
        </p:txBody>
      </p:sp>
    </p:spTree>
    <p:extLst>
      <p:ext uri="{BB962C8B-B14F-4D97-AF65-F5344CB8AC3E}">
        <p14:creationId xmlns:p14="http://schemas.microsoft.com/office/powerpoint/2010/main" val="219231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smtClean="0"/>
              <a:t>Lesson planning</a:t>
            </a:r>
            <a:endParaRPr lang="en-AU" i="1" dirty="0"/>
          </a:p>
        </p:txBody>
      </p:sp>
      <p:sp>
        <p:nvSpPr>
          <p:cNvPr id="3" name="Content Placeholder 2"/>
          <p:cNvSpPr>
            <a:spLocks noGrp="1"/>
          </p:cNvSpPr>
          <p:nvPr>
            <p:ph idx="1"/>
          </p:nvPr>
        </p:nvSpPr>
        <p:spPr/>
        <p:txBody>
          <a:bodyPr/>
          <a:lstStyle/>
          <a:p>
            <a:r>
              <a:rPr lang="en-AU" sz="3600" dirty="0" smtClean="0"/>
              <a:t>Who is this course for?</a:t>
            </a:r>
          </a:p>
          <a:p>
            <a:r>
              <a:rPr lang="en-AU" sz="3600" dirty="0" smtClean="0"/>
              <a:t>What is the course about?</a:t>
            </a:r>
          </a:p>
          <a:p>
            <a:r>
              <a:rPr lang="en-AU" sz="3600" dirty="0" smtClean="0"/>
              <a:t>What kind of teaching and learning will take place in the course?</a:t>
            </a:r>
          </a:p>
          <a:p>
            <a:pPr marL="0" indent="0">
              <a:buNone/>
            </a:pPr>
            <a:endParaRPr lang="en-AU" dirty="0" smtClean="0"/>
          </a:p>
          <a:p>
            <a:endParaRPr lang="en-AU" dirty="0" smtClean="0"/>
          </a:p>
        </p:txBody>
      </p:sp>
    </p:spTree>
    <p:extLst>
      <p:ext uri="{BB962C8B-B14F-4D97-AF65-F5344CB8AC3E}">
        <p14:creationId xmlns:p14="http://schemas.microsoft.com/office/powerpoint/2010/main" val="35193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Grp="1" noChangeArrowheads="1"/>
          </p:cNvSpPr>
          <p:nvPr>
            <p:ph type="title"/>
          </p:nvPr>
        </p:nvSpPr>
        <p:spPr bwMode="gray">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normAutofit/>
          </a:bodyPr>
          <a:lstStyle/>
          <a:p>
            <a:pPr algn="ctr" eaLnBrk="0" fontAlgn="auto" hangingPunct="0">
              <a:spcBef>
                <a:spcPts val="0"/>
              </a:spcBef>
              <a:spcAft>
                <a:spcPts val="0"/>
              </a:spcAft>
              <a:defRPr/>
            </a:pPr>
            <a:r>
              <a:rPr lang="en-US" altLang="zh-CN" sz="3600" b="1" dirty="0" smtClean="0">
                <a:solidFill>
                  <a:schemeClr val="bg1"/>
                </a:solidFill>
                <a:latin typeface="Verdana" pitchFamily="34" charset="0"/>
              </a:rPr>
              <a:t>Learner differences</a:t>
            </a:r>
            <a:endParaRPr lang="en-US" altLang="zh-CN" sz="3600" b="1" dirty="0">
              <a:solidFill>
                <a:schemeClr val="bg1"/>
              </a:solidFill>
              <a:latin typeface="Verdana"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1763688" y="1480182"/>
            <a:ext cx="5212532" cy="257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10"/>
          <p:cNvSpPr>
            <a:spLocks noChangeArrowheads="1"/>
          </p:cNvSpPr>
          <p:nvPr/>
        </p:nvSpPr>
        <p:spPr bwMode="gray">
          <a:xfrm>
            <a:off x="251520" y="4048114"/>
            <a:ext cx="2160240" cy="2117190"/>
          </a:xfrm>
          <a:prstGeom prst="ellipse">
            <a:avLst/>
          </a:prstGeom>
          <a:gradFill>
            <a:gsLst>
              <a:gs pos="0">
                <a:srgbClr val="FF0000"/>
              </a:gs>
              <a:gs pos="37000">
                <a:schemeClr val="accent2">
                  <a:lumMod val="20000"/>
                  <a:lumOff val="80000"/>
                </a:schemeClr>
              </a:gs>
              <a:gs pos="91000">
                <a:srgbClr val="920000"/>
              </a:gs>
            </a:gsLst>
          </a:gradFill>
          <a:ln>
            <a:noFill/>
            <a:headEnd/>
            <a:tailEn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1002">
            <a:schemeClr val="lt2"/>
          </a:fillRef>
          <a:effectRef idx="2">
            <a:schemeClr val="accent2"/>
          </a:effectRef>
          <a:fontRef idx="minor">
            <a:schemeClr val="lt1"/>
          </a:fontRef>
        </p:style>
        <p:txBody>
          <a:bodyPr wrap="none" anchor="ctr"/>
          <a:lstStyle/>
          <a:p>
            <a:pPr algn="ctr" fontAlgn="auto">
              <a:spcBef>
                <a:spcPts val="0"/>
              </a:spcBef>
              <a:spcAft>
                <a:spcPts val="0"/>
              </a:spcAft>
              <a:defRPr/>
            </a:pPr>
            <a:r>
              <a:rPr lang="en-AU" altLang="zh-CN" sz="2800" b="1" dirty="0" smtClean="0"/>
              <a:t>Learner</a:t>
            </a:r>
          </a:p>
          <a:p>
            <a:pPr algn="ctr" fontAlgn="auto">
              <a:spcBef>
                <a:spcPts val="0"/>
              </a:spcBef>
              <a:spcAft>
                <a:spcPts val="0"/>
              </a:spcAft>
              <a:defRPr/>
            </a:pPr>
            <a:r>
              <a:rPr lang="en-AU" altLang="zh-CN" sz="2800" b="1" dirty="0" smtClean="0"/>
              <a:t>motivation</a:t>
            </a:r>
            <a:endParaRPr lang="zh-CN" altLang="en-US" sz="1600" b="1" dirty="0"/>
          </a:p>
        </p:txBody>
      </p:sp>
      <p:sp>
        <p:nvSpPr>
          <p:cNvPr id="9" name="Oval 10"/>
          <p:cNvSpPr>
            <a:spLocks noChangeArrowheads="1"/>
          </p:cNvSpPr>
          <p:nvPr/>
        </p:nvSpPr>
        <p:spPr bwMode="gray">
          <a:xfrm>
            <a:off x="2411760" y="4026578"/>
            <a:ext cx="2160240" cy="2138726"/>
          </a:xfrm>
          <a:prstGeom prst="ellipse">
            <a:avLst/>
          </a:prstGeom>
          <a:gradFill>
            <a:gsLst>
              <a:gs pos="0">
                <a:schemeClr val="accent3">
                  <a:lumMod val="75000"/>
                </a:schemeClr>
              </a:gs>
              <a:gs pos="37000">
                <a:schemeClr val="accent3">
                  <a:lumMod val="20000"/>
                  <a:lumOff val="80000"/>
                </a:schemeClr>
              </a:gs>
              <a:gs pos="91000">
                <a:srgbClr val="404F27"/>
              </a:gs>
            </a:gsLst>
          </a:gradFill>
          <a:ln>
            <a:noFill/>
            <a:headEnd/>
            <a:tailEn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1002">
            <a:schemeClr val="lt2"/>
          </a:fillRef>
          <a:effectRef idx="2">
            <a:schemeClr val="accent2"/>
          </a:effectRef>
          <a:fontRef idx="minor">
            <a:schemeClr val="lt1"/>
          </a:fontRef>
        </p:style>
        <p:txBody>
          <a:bodyPr wrap="none" anchor="ctr"/>
          <a:lstStyle/>
          <a:p>
            <a:pPr algn="ctr" fontAlgn="auto">
              <a:spcBef>
                <a:spcPts val="0"/>
              </a:spcBef>
              <a:spcAft>
                <a:spcPts val="0"/>
              </a:spcAft>
              <a:defRPr/>
            </a:pPr>
            <a:r>
              <a:rPr lang="en-AU" altLang="zh-CN" sz="2800" b="1" dirty="0" smtClean="0"/>
              <a:t>Learner</a:t>
            </a:r>
          </a:p>
          <a:p>
            <a:pPr algn="ctr" fontAlgn="auto">
              <a:spcBef>
                <a:spcPts val="0"/>
              </a:spcBef>
              <a:spcAft>
                <a:spcPts val="0"/>
              </a:spcAft>
              <a:defRPr/>
            </a:pPr>
            <a:r>
              <a:rPr lang="en-AU" altLang="zh-CN" sz="2800" b="1" dirty="0" smtClean="0"/>
              <a:t>interest</a:t>
            </a:r>
            <a:endParaRPr lang="zh-CN" altLang="en-US" b="1" dirty="0"/>
          </a:p>
        </p:txBody>
      </p:sp>
      <p:sp>
        <p:nvSpPr>
          <p:cNvPr id="10" name="Oval 10"/>
          <p:cNvSpPr>
            <a:spLocks noChangeArrowheads="1"/>
          </p:cNvSpPr>
          <p:nvPr/>
        </p:nvSpPr>
        <p:spPr bwMode="gray">
          <a:xfrm>
            <a:off x="4619829" y="4026578"/>
            <a:ext cx="2088232" cy="2138726"/>
          </a:xfrm>
          <a:prstGeom prst="ellipse">
            <a:avLst/>
          </a:prstGeom>
          <a:gradFill>
            <a:gsLst>
              <a:gs pos="0">
                <a:schemeClr val="tx2">
                  <a:lumMod val="60000"/>
                  <a:lumOff val="40000"/>
                </a:schemeClr>
              </a:gs>
              <a:gs pos="37000">
                <a:schemeClr val="accent1">
                  <a:lumMod val="20000"/>
                  <a:lumOff val="80000"/>
                </a:schemeClr>
              </a:gs>
              <a:gs pos="91000">
                <a:schemeClr val="tx2">
                  <a:lumMod val="75000"/>
                </a:schemeClr>
              </a:gs>
            </a:gsLst>
          </a:gradFill>
          <a:ln>
            <a:noFill/>
            <a:headEnd/>
            <a:tailEn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1002">
            <a:schemeClr val="lt2"/>
          </a:fillRef>
          <a:effectRef idx="2">
            <a:schemeClr val="accent2"/>
          </a:effectRef>
          <a:fontRef idx="minor">
            <a:schemeClr val="lt1"/>
          </a:fontRef>
        </p:style>
        <p:txBody>
          <a:bodyPr wrap="none" anchor="ctr"/>
          <a:lstStyle/>
          <a:p>
            <a:pPr algn="ctr" fontAlgn="auto">
              <a:spcBef>
                <a:spcPts val="0"/>
              </a:spcBef>
              <a:spcAft>
                <a:spcPts val="0"/>
              </a:spcAft>
              <a:defRPr/>
            </a:pPr>
            <a:r>
              <a:rPr lang="en-AU" altLang="zh-CN" sz="2800" b="1" dirty="0" smtClean="0"/>
              <a:t>Learner</a:t>
            </a:r>
          </a:p>
          <a:p>
            <a:pPr algn="ctr" fontAlgn="auto">
              <a:spcBef>
                <a:spcPts val="0"/>
              </a:spcBef>
              <a:spcAft>
                <a:spcPts val="0"/>
              </a:spcAft>
              <a:defRPr/>
            </a:pPr>
            <a:r>
              <a:rPr lang="en-AU" altLang="zh-CN" sz="2800" b="1" dirty="0" smtClean="0"/>
              <a:t>age</a:t>
            </a:r>
            <a:endParaRPr lang="zh-CN" altLang="en-US" sz="2800" b="1" dirty="0"/>
          </a:p>
        </p:txBody>
      </p:sp>
      <p:sp>
        <p:nvSpPr>
          <p:cNvPr id="11" name="Oval 10"/>
          <p:cNvSpPr>
            <a:spLocks noChangeArrowheads="1"/>
          </p:cNvSpPr>
          <p:nvPr/>
        </p:nvSpPr>
        <p:spPr bwMode="gray">
          <a:xfrm>
            <a:off x="6823612" y="4026578"/>
            <a:ext cx="2140876" cy="2181777"/>
          </a:xfrm>
          <a:prstGeom prst="ellipse">
            <a:avLst/>
          </a:prstGeom>
          <a:gradFill>
            <a:gsLst>
              <a:gs pos="0">
                <a:schemeClr val="accent5">
                  <a:lumMod val="75000"/>
                </a:schemeClr>
              </a:gs>
              <a:gs pos="37000">
                <a:schemeClr val="accent5">
                  <a:lumMod val="20000"/>
                  <a:lumOff val="80000"/>
                </a:schemeClr>
              </a:gs>
              <a:gs pos="91000">
                <a:schemeClr val="accent5">
                  <a:lumMod val="50000"/>
                </a:schemeClr>
              </a:gs>
            </a:gsLst>
          </a:gradFill>
          <a:ln>
            <a:noFill/>
            <a:headEnd/>
            <a:tailEn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1002">
            <a:schemeClr val="lt2"/>
          </a:fillRef>
          <a:effectRef idx="2">
            <a:schemeClr val="accent2"/>
          </a:effectRef>
          <a:fontRef idx="minor">
            <a:schemeClr val="lt1"/>
          </a:fontRef>
        </p:style>
        <p:txBody>
          <a:bodyPr wrap="none" anchor="ctr"/>
          <a:lstStyle/>
          <a:p>
            <a:pPr algn="ctr" fontAlgn="auto">
              <a:spcBef>
                <a:spcPts val="0"/>
              </a:spcBef>
              <a:spcAft>
                <a:spcPts val="0"/>
              </a:spcAft>
              <a:defRPr/>
            </a:pPr>
            <a:endParaRPr lang="en-AU" altLang="zh-CN" sz="2800" b="1" dirty="0" smtClean="0"/>
          </a:p>
          <a:p>
            <a:pPr algn="ctr" fontAlgn="auto">
              <a:spcBef>
                <a:spcPts val="0"/>
              </a:spcBef>
              <a:spcAft>
                <a:spcPts val="0"/>
              </a:spcAft>
              <a:defRPr/>
            </a:pPr>
            <a:r>
              <a:rPr lang="en-AU" altLang="zh-CN" sz="2800" b="1" dirty="0" smtClean="0"/>
              <a:t>Learner </a:t>
            </a:r>
          </a:p>
          <a:p>
            <a:pPr algn="ctr" fontAlgn="auto">
              <a:spcBef>
                <a:spcPts val="0"/>
              </a:spcBef>
              <a:spcAft>
                <a:spcPts val="0"/>
              </a:spcAft>
              <a:defRPr/>
            </a:pPr>
            <a:r>
              <a:rPr lang="en-AU" altLang="zh-CN" sz="2800" b="1" dirty="0" smtClean="0"/>
              <a:t>preference</a:t>
            </a:r>
          </a:p>
          <a:p>
            <a:pPr fontAlgn="auto">
              <a:spcBef>
                <a:spcPts val="0"/>
              </a:spcBef>
              <a:spcAft>
                <a:spcPts val="0"/>
              </a:spcAft>
              <a:defRPr/>
            </a:pPr>
            <a:endParaRPr lang="zh-CN" altLang="en-US" sz="3200" b="1" dirty="0"/>
          </a:p>
        </p:txBody>
      </p:sp>
    </p:spTree>
    <p:extLst>
      <p:ext uri="{BB962C8B-B14F-4D97-AF65-F5344CB8AC3E}">
        <p14:creationId xmlns:p14="http://schemas.microsoft.com/office/powerpoint/2010/main" val="181527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80">
                                          <p:stCondLst>
                                            <p:cond delay="0"/>
                                          </p:stCondLst>
                                        </p:cTn>
                                        <p:tgtEl>
                                          <p:spTgt spid="11"/>
                                        </p:tgtEl>
                                      </p:cBhvr>
                                    </p:animEffect>
                                    <p:anim calcmode="lin" valueType="num">
                                      <p:cBhvr>
                                        <p:cTn id="6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2" dur="26">
                                          <p:stCondLst>
                                            <p:cond delay="650"/>
                                          </p:stCondLst>
                                        </p:cTn>
                                        <p:tgtEl>
                                          <p:spTgt spid="11"/>
                                        </p:tgtEl>
                                      </p:cBhvr>
                                      <p:to x="100000" y="60000"/>
                                    </p:animScale>
                                    <p:animScale>
                                      <p:cBhvr>
                                        <p:cTn id="73" dur="166" decel="50000">
                                          <p:stCondLst>
                                            <p:cond delay="676"/>
                                          </p:stCondLst>
                                        </p:cTn>
                                        <p:tgtEl>
                                          <p:spTgt spid="11"/>
                                        </p:tgtEl>
                                      </p:cBhvr>
                                      <p:to x="100000" y="100000"/>
                                    </p:animScale>
                                    <p:animScale>
                                      <p:cBhvr>
                                        <p:cTn id="74" dur="26">
                                          <p:stCondLst>
                                            <p:cond delay="1312"/>
                                          </p:stCondLst>
                                        </p:cTn>
                                        <p:tgtEl>
                                          <p:spTgt spid="11"/>
                                        </p:tgtEl>
                                      </p:cBhvr>
                                      <p:to x="100000" y="80000"/>
                                    </p:animScale>
                                    <p:animScale>
                                      <p:cBhvr>
                                        <p:cTn id="75" dur="166" decel="50000">
                                          <p:stCondLst>
                                            <p:cond delay="1338"/>
                                          </p:stCondLst>
                                        </p:cTn>
                                        <p:tgtEl>
                                          <p:spTgt spid="11"/>
                                        </p:tgtEl>
                                      </p:cBhvr>
                                      <p:to x="100000" y="100000"/>
                                    </p:animScale>
                                    <p:animScale>
                                      <p:cBhvr>
                                        <p:cTn id="76" dur="26">
                                          <p:stCondLst>
                                            <p:cond delay="1642"/>
                                          </p:stCondLst>
                                        </p:cTn>
                                        <p:tgtEl>
                                          <p:spTgt spid="11"/>
                                        </p:tgtEl>
                                      </p:cBhvr>
                                      <p:to x="100000" y="90000"/>
                                    </p:animScale>
                                    <p:animScale>
                                      <p:cBhvr>
                                        <p:cTn id="77" dur="166" decel="50000">
                                          <p:stCondLst>
                                            <p:cond delay="1668"/>
                                          </p:stCondLst>
                                        </p:cTn>
                                        <p:tgtEl>
                                          <p:spTgt spid="11"/>
                                        </p:tgtEl>
                                      </p:cBhvr>
                                      <p:to x="100000" y="100000"/>
                                    </p:animScale>
                                    <p:animScale>
                                      <p:cBhvr>
                                        <p:cTn id="78" dur="26">
                                          <p:stCondLst>
                                            <p:cond delay="1808"/>
                                          </p:stCondLst>
                                        </p:cTn>
                                        <p:tgtEl>
                                          <p:spTgt spid="11"/>
                                        </p:tgtEl>
                                      </p:cBhvr>
                                      <p:to x="100000" y="95000"/>
                                    </p:animScale>
                                    <p:animScale>
                                      <p:cBhvr>
                                        <p:cTn id="79" dur="166" decel="50000">
                                          <p:stCondLst>
                                            <p:cond delay="1834"/>
                                          </p:stCondLst>
                                        </p:cTn>
                                        <p:tgtEl>
                                          <p:spTgt spid="1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4" presetClass="emph" presetSubtype="0" fill="hold" grpId="1" nodeType="clickEffect">
                                  <p:stCondLst>
                                    <p:cond delay="0"/>
                                  </p:stCondLst>
                                  <p:iterate type="lt">
                                    <p:tmPct val="10000"/>
                                  </p:iterate>
                                  <p:childTnLst>
                                    <p:animMotion origin="layout" path="M 0.0 0.0 L 0.0 -0.07213" pathEditMode="relative" ptsTypes="">
                                      <p:cBhvr>
                                        <p:cTn id="83" dur="250" accel="50000" decel="50000" autoRev="1" fill="hold">
                                          <p:stCondLst>
                                            <p:cond delay="0"/>
                                          </p:stCondLst>
                                        </p:cTn>
                                        <p:tgtEl>
                                          <p:spTgt spid="4"/>
                                        </p:tgtEl>
                                        <p:attrNameLst>
                                          <p:attrName>ppt_x</p:attrName>
                                          <p:attrName>ppt_y</p:attrName>
                                        </p:attrNameLst>
                                      </p:cBhvr>
                                    </p:animMotion>
                                    <p:animRot by="1500000">
                                      <p:cBhvr>
                                        <p:cTn id="84" dur="125" fill="hold">
                                          <p:stCondLst>
                                            <p:cond delay="0"/>
                                          </p:stCondLst>
                                        </p:cTn>
                                        <p:tgtEl>
                                          <p:spTgt spid="4"/>
                                        </p:tgtEl>
                                        <p:attrNameLst>
                                          <p:attrName>r</p:attrName>
                                        </p:attrNameLst>
                                      </p:cBhvr>
                                    </p:animRot>
                                    <p:animRot by="-1500000">
                                      <p:cBhvr>
                                        <p:cTn id="85" dur="125" fill="hold">
                                          <p:stCondLst>
                                            <p:cond delay="125"/>
                                          </p:stCondLst>
                                        </p:cTn>
                                        <p:tgtEl>
                                          <p:spTgt spid="4"/>
                                        </p:tgtEl>
                                        <p:attrNameLst>
                                          <p:attrName>r</p:attrName>
                                        </p:attrNameLst>
                                      </p:cBhvr>
                                    </p:animRot>
                                    <p:animRot by="-1500000">
                                      <p:cBhvr>
                                        <p:cTn id="86" dur="125" fill="hold">
                                          <p:stCondLst>
                                            <p:cond delay="250"/>
                                          </p:stCondLst>
                                        </p:cTn>
                                        <p:tgtEl>
                                          <p:spTgt spid="4"/>
                                        </p:tgtEl>
                                        <p:attrNameLst>
                                          <p:attrName>r</p:attrName>
                                        </p:attrNameLst>
                                      </p:cBhvr>
                                    </p:animRot>
                                    <p:animRot by="1500000">
                                      <p:cBhvr>
                                        <p:cTn id="8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599" y="228600"/>
            <a:ext cx="546816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Today’s Agenda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9118" y="1164134"/>
            <a:ext cx="8991600" cy="5693866"/>
          </a:xfrm>
          <a:prstGeom prst="rect">
            <a:avLst/>
          </a:prstGeom>
        </p:spPr>
        <p:txBody>
          <a:bodyPr wrap="square">
            <a:spAutoFit/>
          </a:bodyPr>
          <a:lstStyle/>
          <a:p>
            <a:pPr algn="ctr">
              <a:lnSpc>
                <a:spcPct val="200000"/>
              </a:lnSpc>
            </a:pPr>
            <a:r>
              <a:rPr lang="en-US" sz="2600" b="1" dirty="0" smtClean="0">
                <a:solidFill>
                  <a:srgbClr val="002060"/>
                </a:solidFill>
              </a:rPr>
              <a:t>INTRODUCTION TO WORKSHOP</a:t>
            </a:r>
          </a:p>
          <a:p>
            <a:pPr algn="ctr">
              <a:lnSpc>
                <a:spcPct val="200000"/>
              </a:lnSpc>
            </a:pPr>
            <a:r>
              <a:rPr lang="en-US" sz="2600" b="1" dirty="0" smtClean="0">
                <a:solidFill>
                  <a:srgbClr val="002060"/>
                </a:solidFill>
              </a:rPr>
              <a:t>Session </a:t>
            </a:r>
            <a:r>
              <a:rPr lang="en-US" sz="2600" b="1" dirty="0">
                <a:solidFill>
                  <a:srgbClr val="002060"/>
                </a:solidFill>
              </a:rPr>
              <a:t>One</a:t>
            </a:r>
            <a:r>
              <a:rPr lang="en-US" sz="2600" dirty="0">
                <a:solidFill>
                  <a:srgbClr val="002060"/>
                </a:solidFill>
              </a:rPr>
              <a:t>: </a:t>
            </a:r>
            <a:r>
              <a:rPr lang="en-US" sz="2600" i="1" dirty="0">
                <a:solidFill>
                  <a:srgbClr val="002060"/>
                </a:solidFill>
              </a:rPr>
              <a:t>Importance of Standards &amp; Objectives</a:t>
            </a:r>
            <a:endParaRPr lang="en-US" sz="2600" dirty="0">
              <a:solidFill>
                <a:srgbClr val="002060"/>
              </a:solidFill>
            </a:endParaRPr>
          </a:p>
          <a:p>
            <a:pPr algn="ctr">
              <a:lnSpc>
                <a:spcPct val="200000"/>
              </a:lnSpc>
            </a:pPr>
            <a:r>
              <a:rPr lang="en-US" sz="2600" b="1" dirty="0">
                <a:solidFill>
                  <a:srgbClr val="002060"/>
                </a:solidFill>
              </a:rPr>
              <a:t>Session Two</a:t>
            </a:r>
            <a:r>
              <a:rPr lang="en-US" sz="2600" dirty="0">
                <a:solidFill>
                  <a:srgbClr val="002060"/>
                </a:solidFill>
              </a:rPr>
              <a:t>: </a:t>
            </a:r>
            <a:r>
              <a:rPr lang="en-US" sz="2600" i="1" dirty="0">
                <a:solidFill>
                  <a:srgbClr val="002060"/>
                </a:solidFill>
              </a:rPr>
              <a:t>Lesson Planning &amp; Student Centered </a:t>
            </a:r>
            <a:r>
              <a:rPr lang="en-US" sz="2600" i="1" dirty="0" smtClean="0">
                <a:solidFill>
                  <a:srgbClr val="002060"/>
                </a:solidFill>
              </a:rPr>
              <a:t>Learning</a:t>
            </a:r>
          </a:p>
          <a:p>
            <a:pPr algn="ctr">
              <a:lnSpc>
                <a:spcPct val="200000"/>
              </a:lnSpc>
            </a:pPr>
            <a:r>
              <a:rPr lang="en-US" sz="2600" dirty="0" smtClean="0">
                <a:solidFill>
                  <a:srgbClr val="002060"/>
                </a:solidFill>
              </a:rPr>
              <a:t>LUNCH BREAK 12:30-1:10</a:t>
            </a:r>
            <a:endParaRPr lang="en-US" sz="2600" dirty="0">
              <a:solidFill>
                <a:srgbClr val="002060"/>
              </a:solidFill>
            </a:endParaRPr>
          </a:p>
          <a:p>
            <a:pPr algn="ctr">
              <a:lnSpc>
                <a:spcPct val="200000"/>
              </a:lnSpc>
            </a:pPr>
            <a:r>
              <a:rPr lang="en-US" sz="2600" b="1" dirty="0">
                <a:solidFill>
                  <a:srgbClr val="002060"/>
                </a:solidFill>
              </a:rPr>
              <a:t>Session Three</a:t>
            </a:r>
            <a:r>
              <a:rPr lang="en-US" sz="2600" dirty="0">
                <a:solidFill>
                  <a:srgbClr val="002060"/>
                </a:solidFill>
              </a:rPr>
              <a:t>: </a:t>
            </a:r>
            <a:r>
              <a:rPr lang="en-US" sz="2600" i="1" dirty="0" smtClean="0">
                <a:solidFill>
                  <a:srgbClr val="002060"/>
                </a:solidFill>
              </a:rPr>
              <a:t>Assessment</a:t>
            </a:r>
          </a:p>
          <a:p>
            <a:pPr algn="ctr">
              <a:lnSpc>
                <a:spcPct val="200000"/>
              </a:lnSpc>
            </a:pPr>
            <a:r>
              <a:rPr lang="en-US" sz="2600" dirty="0" smtClean="0">
                <a:solidFill>
                  <a:srgbClr val="002060"/>
                </a:solidFill>
              </a:rPr>
              <a:t>TEA BREAK</a:t>
            </a:r>
          </a:p>
          <a:p>
            <a:pPr algn="ctr"/>
            <a:r>
              <a:rPr lang="en-US" sz="2600" b="1" dirty="0" smtClean="0">
                <a:solidFill>
                  <a:srgbClr val="002060"/>
                </a:solidFill>
              </a:rPr>
              <a:t>Session </a:t>
            </a:r>
            <a:r>
              <a:rPr lang="en-US" sz="2600" b="1" dirty="0">
                <a:solidFill>
                  <a:srgbClr val="002060"/>
                </a:solidFill>
              </a:rPr>
              <a:t>Four: </a:t>
            </a:r>
            <a:endParaRPr lang="en-US" sz="2600" b="1" dirty="0" smtClean="0">
              <a:solidFill>
                <a:srgbClr val="002060"/>
              </a:solidFill>
            </a:endParaRPr>
          </a:p>
          <a:p>
            <a:pPr algn="ctr"/>
            <a:r>
              <a:rPr lang="en-US" sz="2600" i="1" dirty="0" smtClean="0">
                <a:solidFill>
                  <a:srgbClr val="002060"/>
                </a:solidFill>
              </a:rPr>
              <a:t>Curriculum </a:t>
            </a:r>
            <a:r>
              <a:rPr lang="en-US" sz="2600" i="1" dirty="0">
                <a:solidFill>
                  <a:srgbClr val="002060"/>
                </a:solidFill>
              </a:rPr>
              <a:t>Development </a:t>
            </a:r>
            <a:r>
              <a:rPr lang="en-US" sz="2600" i="1" dirty="0" smtClean="0">
                <a:solidFill>
                  <a:srgbClr val="002060"/>
                </a:solidFill>
              </a:rPr>
              <a:t>: Putting </a:t>
            </a:r>
            <a:r>
              <a:rPr lang="en-US" sz="2600" i="1" dirty="0">
                <a:solidFill>
                  <a:srgbClr val="002060"/>
                </a:solidFill>
              </a:rPr>
              <a:t>It All </a:t>
            </a:r>
            <a:r>
              <a:rPr lang="en-US" sz="2600" i="1" dirty="0" smtClean="0">
                <a:solidFill>
                  <a:srgbClr val="002060"/>
                </a:solidFill>
              </a:rPr>
              <a:t>Together</a:t>
            </a:r>
            <a:endParaRPr lang="en-US" sz="2600" dirty="0">
              <a:solidFill>
                <a:srgbClr val="002060"/>
              </a:solidFill>
            </a:endParaRPr>
          </a:p>
        </p:txBody>
      </p:sp>
    </p:spTree>
    <p:extLst>
      <p:ext uri="{BB962C8B-B14F-4D97-AF65-F5344CB8AC3E}">
        <p14:creationId xmlns:p14="http://schemas.microsoft.com/office/powerpoint/2010/main" val="135975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Ordering components of a lesson</a:t>
            </a:r>
            <a:endParaRPr lang="en-AU" dirty="0"/>
          </a:p>
        </p:txBody>
      </p:sp>
      <p:sp>
        <p:nvSpPr>
          <p:cNvPr id="3" name="Content Placeholder 2"/>
          <p:cNvSpPr>
            <a:spLocks noGrp="1"/>
          </p:cNvSpPr>
          <p:nvPr>
            <p:ph idx="1"/>
          </p:nvPr>
        </p:nvSpPr>
        <p:spPr/>
        <p:txBody>
          <a:bodyPr/>
          <a:lstStyle/>
          <a:p>
            <a:r>
              <a:rPr lang="en-AU" dirty="0" smtClean="0"/>
              <a:t>Put the mentally challenging tasks earlier</a:t>
            </a:r>
          </a:p>
          <a:p>
            <a:r>
              <a:rPr lang="en-AU" dirty="0" smtClean="0"/>
              <a:t>Have quieter activities before lively ones</a:t>
            </a:r>
          </a:p>
          <a:p>
            <a:r>
              <a:rPr lang="en-AU" dirty="0" smtClean="0"/>
              <a:t>Think about transitions</a:t>
            </a:r>
          </a:p>
          <a:p>
            <a:r>
              <a:rPr lang="en-AU" dirty="0" smtClean="0"/>
              <a:t>Pull the class together at the beginning and the end</a:t>
            </a:r>
          </a:p>
          <a:p>
            <a:r>
              <a:rPr lang="en-AU" dirty="0" smtClean="0"/>
              <a:t>End on a positive note</a:t>
            </a:r>
            <a:endParaRPr lang="en-AU" dirty="0"/>
          </a:p>
        </p:txBody>
      </p:sp>
    </p:spTree>
    <p:extLst>
      <p:ext uri="{BB962C8B-B14F-4D97-AF65-F5344CB8AC3E}">
        <p14:creationId xmlns:p14="http://schemas.microsoft.com/office/powerpoint/2010/main" val="15696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Pattern of classroom interaction</a:t>
            </a:r>
            <a:endParaRPr lang="en-AU" i="1" dirty="0"/>
          </a:p>
        </p:txBody>
      </p:sp>
      <p:sp>
        <p:nvSpPr>
          <p:cNvPr id="3" name="Content Placeholder 2"/>
          <p:cNvSpPr>
            <a:spLocks noGrp="1"/>
          </p:cNvSpPr>
          <p:nvPr>
            <p:ph idx="1"/>
          </p:nvPr>
        </p:nvSpPr>
        <p:spPr/>
        <p:txBody>
          <a:bodyPr>
            <a:normAutofit/>
          </a:bodyPr>
          <a:lstStyle/>
          <a:p>
            <a:pPr algn="just"/>
            <a:r>
              <a:rPr lang="en-AU" dirty="0" smtClean="0"/>
              <a:t>The most common type of classroom interaction is “IRF”- ‘Initiation-Response-Feedback’: the teacher initiates an exchange, usually in the form of a question, one of the students answers, the teacher gives feedback (assessment, correction, comment), initiates the next question- and so on. </a:t>
            </a:r>
          </a:p>
          <a:p>
            <a:endParaRPr lang="en-AU" dirty="0"/>
          </a:p>
          <a:p>
            <a:pPr marL="0" indent="0" algn="r">
              <a:buNone/>
            </a:pPr>
            <a:r>
              <a:rPr lang="en-AU" dirty="0" smtClean="0"/>
              <a:t>(Sinclair and </a:t>
            </a:r>
            <a:r>
              <a:rPr lang="en-AU" dirty="0" err="1" smtClean="0"/>
              <a:t>Coulthard</a:t>
            </a:r>
            <a:r>
              <a:rPr lang="en-AU" dirty="0" smtClean="0"/>
              <a:t>, 1975) </a:t>
            </a:r>
            <a:endParaRPr lang="en-AU" dirty="0"/>
          </a:p>
        </p:txBody>
      </p:sp>
    </p:spTree>
    <p:extLst>
      <p:ext uri="{BB962C8B-B14F-4D97-AF65-F5344CB8AC3E}">
        <p14:creationId xmlns:p14="http://schemas.microsoft.com/office/powerpoint/2010/main" val="30234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classroom interaction pattern:</a:t>
            </a:r>
            <a:br>
              <a:rPr lang="en-US" dirty="0" smtClean="0"/>
            </a:br>
            <a:r>
              <a:rPr lang="en-US" dirty="0" smtClean="0"/>
              <a:t>Brainstorming</a:t>
            </a: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4233169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Classroom interaction patterns</a:t>
            </a:r>
            <a:endParaRPr lang="en-AU" i="1" dirty="0"/>
          </a:p>
        </p:txBody>
      </p:sp>
      <p:sp>
        <p:nvSpPr>
          <p:cNvPr id="3" name="Content Placeholder 2"/>
          <p:cNvSpPr>
            <a:spLocks noGrp="1"/>
          </p:cNvSpPr>
          <p:nvPr>
            <p:ph idx="1"/>
          </p:nvPr>
        </p:nvSpPr>
        <p:spPr/>
        <p:txBody>
          <a:bodyPr>
            <a:normAutofit/>
          </a:bodyPr>
          <a:lstStyle/>
          <a:p>
            <a:r>
              <a:rPr lang="en-AU" dirty="0" smtClean="0"/>
              <a:t>Group work</a:t>
            </a:r>
          </a:p>
          <a:p>
            <a:r>
              <a:rPr lang="en-AU" dirty="0" smtClean="0"/>
              <a:t>Closed-ended teacher questioning</a:t>
            </a:r>
          </a:p>
          <a:p>
            <a:r>
              <a:rPr lang="en-AU" dirty="0" smtClean="0"/>
              <a:t>Individual work</a:t>
            </a:r>
          </a:p>
          <a:p>
            <a:r>
              <a:rPr lang="en-AU" dirty="0" smtClean="0"/>
              <a:t>Choral responses</a:t>
            </a:r>
          </a:p>
          <a:p>
            <a:r>
              <a:rPr lang="en-AU" dirty="0" smtClean="0"/>
              <a:t>Collaboration</a:t>
            </a:r>
          </a:p>
          <a:p>
            <a:r>
              <a:rPr lang="en-AU" dirty="0" smtClean="0"/>
              <a:t>Student initiates, teacher answers</a:t>
            </a:r>
          </a:p>
          <a:p>
            <a:r>
              <a:rPr lang="en-AU" dirty="0" smtClean="0"/>
              <a:t>Full-class interaction</a:t>
            </a:r>
          </a:p>
          <a:p>
            <a:r>
              <a:rPr lang="en-AU" dirty="0" smtClean="0"/>
              <a:t>Teacher talk</a:t>
            </a:r>
          </a:p>
          <a:p>
            <a:r>
              <a:rPr lang="en-AU" dirty="0" smtClean="0"/>
              <a:t>Self-access</a:t>
            </a:r>
          </a:p>
          <a:p>
            <a:r>
              <a:rPr lang="en-AU" dirty="0" smtClean="0"/>
              <a:t>Open-ended teacher questioning</a:t>
            </a:r>
            <a:endParaRPr lang="en-AU" dirty="0"/>
          </a:p>
        </p:txBody>
      </p:sp>
    </p:spTree>
    <p:extLst>
      <p:ext uri="{BB962C8B-B14F-4D97-AF65-F5344CB8AC3E}">
        <p14:creationId xmlns:p14="http://schemas.microsoft.com/office/powerpoint/2010/main" val="20505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i="1" dirty="0" smtClean="0"/>
              <a:t>Codes:</a:t>
            </a:r>
            <a:endParaRPr lang="en-AU" i="1" dirty="0"/>
          </a:p>
        </p:txBody>
      </p:sp>
      <p:sp>
        <p:nvSpPr>
          <p:cNvPr id="3" name="Content Placeholder 2"/>
          <p:cNvSpPr>
            <a:spLocks noGrp="1"/>
          </p:cNvSpPr>
          <p:nvPr>
            <p:ph idx="1"/>
          </p:nvPr>
        </p:nvSpPr>
        <p:spPr>
          <a:xfrm>
            <a:off x="457200" y="1340768"/>
            <a:ext cx="8507288" cy="5184576"/>
          </a:xfrm>
        </p:spPr>
        <p:txBody>
          <a:bodyPr>
            <a:noAutofit/>
          </a:bodyPr>
          <a:lstStyle/>
          <a:p>
            <a:pPr marL="0" indent="0">
              <a:buNone/>
            </a:pPr>
            <a:r>
              <a:rPr lang="en-AU" dirty="0" smtClean="0"/>
              <a:t>TT= Teacher very active, students only receptive</a:t>
            </a:r>
          </a:p>
          <a:p>
            <a:pPr marL="0" indent="0">
              <a:buNone/>
            </a:pPr>
            <a:r>
              <a:rPr lang="en-AU" dirty="0" smtClean="0"/>
              <a:t>T= Teacher active, students mainly receptive</a:t>
            </a:r>
          </a:p>
          <a:p>
            <a:pPr marL="0" indent="0">
              <a:buNone/>
            </a:pPr>
            <a:r>
              <a:rPr lang="en-AU" dirty="0" smtClean="0"/>
              <a:t>TS= Teacher and students fairly equally active </a:t>
            </a:r>
          </a:p>
          <a:p>
            <a:pPr marL="0" indent="0">
              <a:buNone/>
            </a:pPr>
            <a:r>
              <a:rPr lang="en-AU" dirty="0" smtClean="0"/>
              <a:t>S= Students active, teacher mainly receptive</a:t>
            </a:r>
          </a:p>
          <a:p>
            <a:pPr marL="0" indent="0">
              <a:buNone/>
            </a:pPr>
            <a:r>
              <a:rPr lang="en-AU" dirty="0" smtClean="0"/>
              <a:t>SS= Students very active , teacher only receptive</a:t>
            </a:r>
            <a:endParaRPr lang="en-AU" dirty="0"/>
          </a:p>
        </p:txBody>
      </p:sp>
    </p:spTree>
    <p:extLst>
      <p:ext uri="{BB962C8B-B14F-4D97-AF65-F5344CB8AC3E}">
        <p14:creationId xmlns:p14="http://schemas.microsoft.com/office/powerpoint/2010/main" val="3430775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smtClean="0"/>
              <a:t>Role and design of </a:t>
            </a:r>
            <a:br>
              <a:rPr lang="en-AU" i="1" dirty="0" smtClean="0"/>
            </a:br>
            <a:r>
              <a:rPr lang="en-AU" i="1" dirty="0" smtClean="0"/>
              <a:t>instructional materials</a:t>
            </a:r>
            <a:endParaRPr lang="en-AU" i="1" dirty="0"/>
          </a:p>
        </p:txBody>
      </p:sp>
      <p:sp>
        <p:nvSpPr>
          <p:cNvPr id="3" name="Content Placeholder 2"/>
          <p:cNvSpPr>
            <a:spLocks noGrp="1"/>
          </p:cNvSpPr>
          <p:nvPr>
            <p:ph idx="1"/>
          </p:nvPr>
        </p:nvSpPr>
        <p:spPr/>
        <p:txBody>
          <a:bodyPr/>
          <a:lstStyle/>
          <a:p>
            <a:r>
              <a:rPr lang="en-AU" dirty="0" smtClean="0"/>
              <a:t>printed materials (books, workbooks, worksheets)</a:t>
            </a:r>
          </a:p>
          <a:p>
            <a:r>
              <a:rPr lang="en-AU" dirty="0" smtClean="0"/>
              <a:t>Non-print materials (cassette, audio materials, videos, computer based materials)</a:t>
            </a:r>
          </a:p>
          <a:p>
            <a:r>
              <a:rPr lang="en-AU" dirty="0" smtClean="0"/>
              <a:t>Both print and non-print sources(self-access materials, materials on the internet)</a:t>
            </a:r>
          </a:p>
          <a:p>
            <a:endParaRPr lang="en-AU" dirty="0" smtClean="0"/>
          </a:p>
          <a:p>
            <a:endParaRPr lang="en-AU" dirty="0"/>
          </a:p>
        </p:txBody>
      </p:sp>
    </p:spTree>
    <p:extLst>
      <p:ext uri="{BB962C8B-B14F-4D97-AF65-F5344CB8AC3E}">
        <p14:creationId xmlns:p14="http://schemas.microsoft.com/office/powerpoint/2010/main" val="3478951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smtClean="0"/>
              <a:t>Role and design of </a:t>
            </a:r>
            <a:br>
              <a:rPr lang="en-AU" i="1" dirty="0" smtClean="0"/>
            </a:br>
            <a:r>
              <a:rPr lang="en-AU" i="1" dirty="0" smtClean="0"/>
              <a:t>instructional materials cont.</a:t>
            </a:r>
            <a:endParaRPr lang="en-AU" i="1" dirty="0"/>
          </a:p>
        </p:txBody>
      </p:sp>
      <p:sp>
        <p:nvSpPr>
          <p:cNvPr id="3" name="Content Placeholder 2"/>
          <p:cNvSpPr>
            <a:spLocks noGrp="1"/>
          </p:cNvSpPr>
          <p:nvPr>
            <p:ph idx="1"/>
          </p:nvPr>
        </p:nvSpPr>
        <p:spPr/>
        <p:txBody>
          <a:bodyPr/>
          <a:lstStyle/>
          <a:p>
            <a:pPr marL="0" indent="0">
              <a:buNone/>
            </a:pPr>
            <a:r>
              <a:rPr lang="en-AU" dirty="0" smtClean="0"/>
              <a:t>Materials serve the following functions:</a:t>
            </a:r>
          </a:p>
          <a:p>
            <a:r>
              <a:rPr lang="en-AU" dirty="0"/>
              <a:t>a</a:t>
            </a:r>
            <a:r>
              <a:rPr lang="en-AU" dirty="0" smtClean="0"/>
              <a:t>s a source of language</a:t>
            </a:r>
          </a:p>
          <a:p>
            <a:r>
              <a:rPr lang="en-AU" dirty="0"/>
              <a:t>a</a:t>
            </a:r>
            <a:r>
              <a:rPr lang="en-AU" dirty="0" smtClean="0"/>
              <a:t>s a learning support</a:t>
            </a:r>
          </a:p>
          <a:p>
            <a:r>
              <a:rPr lang="en-AU" dirty="0" smtClean="0"/>
              <a:t>for motivation and stimulation</a:t>
            </a:r>
          </a:p>
          <a:p>
            <a:r>
              <a:rPr lang="en-AU" dirty="0" smtClean="0"/>
              <a:t>for reference </a:t>
            </a:r>
          </a:p>
          <a:p>
            <a:endParaRPr lang="en-AU" dirty="0"/>
          </a:p>
          <a:p>
            <a:pPr marL="0" indent="0">
              <a:buNone/>
            </a:pPr>
            <a:r>
              <a:rPr lang="en-AU" dirty="0" smtClean="0"/>
              <a:t>(Dudley-Evans., &amp; St. John, 1998, p. 170-171)</a:t>
            </a:r>
            <a:endParaRPr lang="en-AU" dirty="0"/>
          </a:p>
        </p:txBody>
      </p:sp>
    </p:spTree>
    <p:extLst>
      <p:ext uri="{BB962C8B-B14F-4D97-AF65-F5344CB8AC3E}">
        <p14:creationId xmlns:p14="http://schemas.microsoft.com/office/powerpoint/2010/main" val="2991336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486401"/>
              </p:ext>
            </p:extLst>
          </p:nvPr>
        </p:nvGraphicFramePr>
        <p:xfrm>
          <a:off x="251520" y="404664"/>
          <a:ext cx="8363271" cy="5140626"/>
        </p:xfrm>
        <a:graphic>
          <a:graphicData uri="http://schemas.openxmlformats.org/drawingml/2006/table">
            <a:tbl>
              <a:tblPr firstRow="1" bandRow="1">
                <a:tableStyleId>{5C22544A-7EE6-4342-B048-85BDC9FD1C3A}</a:tableStyleId>
              </a:tblPr>
              <a:tblGrid>
                <a:gridCol w="1224136"/>
                <a:gridCol w="4351378"/>
                <a:gridCol w="2787757"/>
              </a:tblGrid>
              <a:tr h="640092">
                <a:tc>
                  <a:txBody>
                    <a:bodyPr/>
                    <a:lstStyle/>
                    <a:p>
                      <a:endParaRPr lang="en-AU" dirty="0"/>
                    </a:p>
                  </a:txBody>
                  <a:tcPr/>
                </a:tc>
                <a:tc>
                  <a:txBody>
                    <a:bodyPr/>
                    <a:lstStyle/>
                    <a:p>
                      <a:r>
                        <a:rPr lang="en-AU" dirty="0" smtClean="0"/>
                        <a:t>AUTHENTIC MATERIALS</a:t>
                      </a:r>
                      <a:endParaRPr lang="en-AU" dirty="0"/>
                    </a:p>
                  </a:txBody>
                  <a:tcPr/>
                </a:tc>
                <a:tc>
                  <a:txBody>
                    <a:bodyPr/>
                    <a:lstStyle/>
                    <a:p>
                      <a:r>
                        <a:rPr lang="en-AU" dirty="0" smtClean="0"/>
                        <a:t>CREATED MATERIALS</a:t>
                      </a:r>
                      <a:endParaRPr lang="en-AU" dirty="0"/>
                    </a:p>
                  </a:txBody>
                  <a:tcPr/>
                </a:tc>
              </a:tr>
              <a:tr h="2214534">
                <a:tc>
                  <a:txBody>
                    <a:bodyPr/>
                    <a:lstStyle/>
                    <a:p>
                      <a:r>
                        <a:rPr lang="en-AU" dirty="0" smtClean="0"/>
                        <a:t>PROS</a:t>
                      </a:r>
                      <a:endParaRPr lang="en-AU" dirty="0"/>
                    </a:p>
                  </a:txBody>
                  <a:tcPr/>
                </a:tc>
                <a:tc>
                  <a:txBody>
                    <a:bodyPr/>
                    <a:lstStyle/>
                    <a:p>
                      <a:pPr marL="285750" indent="-285750">
                        <a:buFontTx/>
                        <a:buChar char="-"/>
                      </a:pPr>
                      <a:r>
                        <a:rPr lang="en-AU" dirty="0" smtClean="0"/>
                        <a:t>More motivating</a:t>
                      </a:r>
                    </a:p>
                    <a:p>
                      <a:pPr marL="285750" indent="-285750">
                        <a:buFontTx/>
                        <a:buChar char="-"/>
                      </a:pPr>
                      <a:r>
                        <a:rPr lang="en-AU" dirty="0" smtClean="0"/>
                        <a:t>More interesting</a:t>
                      </a:r>
                    </a:p>
                    <a:p>
                      <a:pPr marL="285750" indent="-285750">
                        <a:buFontTx/>
                        <a:buChar char="-"/>
                      </a:pPr>
                      <a:r>
                        <a:rPr lang="en-AU" dirty="0" smtClean="0"/>
                        <a:t>Provide authentic cultural information</a:t>
                      </a:r>
                    </a:p>
                    <a:p>
                      <a:pPr marL="285750" indent="-285750">
                        <a:buFontTx/>
                        <a:buChar char="-"/>
                      </a:pPr>
                      <a:r>
                        <a:rPr lang="en-AU" dirty="0" smtClean="0"/>
                        <a:t>Provide exposure to real</a:t>
                      </a:r>
                      <a:r>
                        <a:rPr lang="en-AU" baseline="0" dirty="0" smtClean="0"/>
                        <a:t> language</a:t>
                      </a:r>
                    </a:p>
                    <a:p>
                      <a:pPr marL="285750" indent="-285750">
                        <a:buFontTx/>
                        <a:buChar char="-"/>
                      </a:pPr>
                      <a:r>
                        <a:rPr lang="en-AU" baseline="0" dirty="0" smtClean="0"/>
                        <a:t>Relate more closely to learners’ needs</a:t>
                      </a:r>
                    </a:p>
                    <a:p>
                      <a:pPr marL="285750" indent="-285750">
                        <a:buFontTx/>
                        <a:buChar char="-"/>
                      </a:pPr>
                      <a:r>
                        <a:rPr lang="en-AU" dirty="0" smtClean="0"/>
                        <a:t>Support more creative approach to teaching</a:t>
                      </a:r>
                    </a:p>
                    <a:p>
                      <a:endParaRPr lang="en-AU" dirty="0"/>
                    </a:p>
                  </a:txBody>
                  <a:tcPr/>
                </a:tc>
                <a:tc>
                  <a:txBody>
                    <a:bodyPr/>
                    <a:lstStyle/>
                    <a:p>
                      <a:pPr marL="285750" indent="-285750">
                        <a:buFontTx/>
                        <a:buChar char="-"/>
                      </a:pPr>
                      <a:r>
                        <a:rPr lang="en-AU" dirty="0" smtClean="0"/>
                        <a:t>Can also be motivating</a:t>
                      </a:r>
                    </a:p>
                    <a:p>
                      <a:pPr marL="285750" indent="-285750">
                        <a:buFontTx/>
                        <a:buChar char="-"/>
                      </a:pPr>
                      <a:r>
                        <a:rPr lang="en-AU" dirty="0" smtClean="0"/>
                        <a:t>Specifically</a:t>
                      </a:r>
                      <a:r>
                        <a:rPr lang="en-AU" baseline="0" dirty="0" smtClean="0"/>
                        <a:t> built around syllabus</a:t>
                      </a:r>
                    </a:p>
                    <a:p>
                      <a:pPr marL="285750" indent="-285750">
                        <a:buFontTx/>
                        <a:buChar char="-"/>
                      </a:pPr>
                      <a:r>
                        <a:rPr lang="en-AU" baseline="0" dirty="0" smtClean="0"/>
                        <a:t>Provide systematic coverage of teaching items</a:t>
                      </a:r>
                    </a:p>
                    <a:p>
                      <a:pPr marL="285750" indent="-285750">
                        <a:buFontTx/>
                        <a:buChar char="-"/>
                      </a:pPr>
                      <a:endParaRPr lang="en-AU" dirty="0" smtClean="0"/>
                    </a:p>
                    <a:p>
                      <a:pPr marL="285750" indent="-285750">
                        <a:buFontTx/>
                        <a:buChar char="-"/>
                      </a:pPr>
                      <a:endParaRPr lang="en-AU" dirty="0"/>
                    </a:p>
                  </a:txBody>
                  <a:tcPr/>
                </a:tc>
              </a:tr>
              <a:tr h="2214534">
                <a:tc>
                  <a:txBody>
                    <a:bodyPr/>
                    <a:lstStyle/>
                    <a:p>
                      <a:r>
                        <a:rPr lang="en-AU" dirty="0" smtClean="0"/>
                        <a:t>CONS</a:t>
                      </a:r>
                      <a:endParaRPr lang="en-AU" dirty="0"/>
                    </a:p>
                  </a:txBody>
                  <a:tcPr/>
                </a:tc>
                <a:tc>
                  <a:txBody>
                    <a:bodyPr/>
                    <a:lstStyle/>
                    <a:p>
                      <a:pPr marL="285750" indent="-285750">
                        <a:buFontTx/>
                        <a:buChar char="-"/>
                      </a:pPr>
                      <a:r>
                        <a:rPr lang="en-AU" baseline="0" dirty="0" smtClean="0"/>
                        <a:t>Contain difficult language &amp; unneeded vocabulary items</a:t>
                      </a:r>
                    </a:p>
                    <a:p>
                      <a:pPr marL="285750" indent="-285750">
                        <a:buFontTx/>
                        <a:buChar char="-"/>
                      </a:pPr>
                      <a:r>
                        <a:rPr lang="en-AU" baseline="0" dirty="0" smtClean="0"/>
                        <a:t>Teacher needs to spend considerable amount of time  to adjust syllabus</a:t>
                      </a:r>
                    </a:p>
                    <a:p>
                      <a:pPr marL="285750" indent="-285750">
                        <a:buFontTx/>
                        <a:buChar char="-"/>
                      </a:pPr>
                      <a:endParaRPr lang="en-AU" baseline="0" dirty="0" smtClean="0"/>
                    </a:p>
                    <a:p>
                      <a:pPr marL="285750" indent="-285750">
                        <a:buFontTx/>
                        <a:buChar char="-"/>
                      </a:pPr>
                      <a:endParaRPr lang="en-AU" dirty="0"/>
                    </a:p>
                  </a:txBody>
                  <a:tcPr/>
                </a:tc>
                <a:tc>
                  <a:txBody>
                    <a:bodyPr/>
                    <a:lstStyle/>
                    <a:p>
                      <a:pPr marL="285750" indent="-285750">
                        <a:buFontTx/>
                        <a:buChar char="-"/>
                      </a:pPr>
                      <a:r>
                        <a:rPr lang="en-AU" dirty="0" smtClean="0"/>
                        <a:t>Can be boring</a:t>
                      </a:r>
                    </a:p>
                    <a:p>
                      <a:pPr marL="285750" indent="-285750">
                        <a:buFontTx/>
                        <a:buChar char="-"/>
                      </a:pPr>
                      <a:endParaRPr lang="en-AU" dirty="0"/>
                    </a:p>
                  </a:txBody>
                  <a:tcPr/>
                </a:tc>
              </a:tr>
            </a:tbl>
          </a:graphicData>
        </a:graphic>
      </p:graphicFrame>
    </p:spTree>
    <p:extLst>
      <p:ext uri="{BB962C8B-B14F-4D97-AF65-F5344CB8AC3E}">
        <p14:creationId xmlns:p14="http://schemas.microsoft.com/office/powerpoint/2010/main" val="3324702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dirty="0" smtClean="0"/>
              <a:t>Short-sequence movie lesson</a:t>
            </a:r>
            <a:endParaRPr lang="en-AU" sz="4800" dirty="0"/>
          </a:p>
        </p:txBody>
      </p:sp>
      <p:sp>
        <p:nvSpPr>
          <p:cNvPr id="3" name="Content Placeholder 2"/>
          <p:cNvSpPr>
            <a:spLocks noGrp="1"/>
          </p:cNvSpPr>
          <p:nvPr>
            <p:ph idx="1"/>
          </p:nvPr>
        </p:nvSpPr>
        <p:spPr/>
        <p:txBody>
          <a:bodyPr/>
          <a:lstStyle/>
          <a:p>
            <a:pPr marL="0" indent="0" algn="ctr">
              <a:buNone/>
            </a:pPr>
            <a:endParaRPr lang="en-AU" sz="4400" b="1" dirty="0" smtClean="0"/>
          </a:p>
          <a:p>
            <a:pPr marL="0" indent="0" algn="ctr">
              <a:buNone/>
            </a:pPr>
            <a:r>
              <a:rPr lang="en-AU" sz="4400" b="1" dirty="0" smtClean="0"/>
              <a:t>THE </a:t>
            </a:r>
            <a:r>
              <a:rPr lang="en-AU" sz="4400" b="1" dirty="0"/>
              <a:t>KING'S SPEECH (2010)</a:t>
            </a:r>
            <a:br>
              <a:rPr lang="en-AU" sz="4400" b="1" dirty="0"/>
            </a:br>
            <a:r>
              <a:rPr lang="en-AU" sz="4400" b="1" i="1" dirty="0"/>
              <a:t>Short Sequence: The Royal Visit</a:t>
            </a:r>
            <a:endParaRPr lang="en-AU" sz="4400" dirty="0"/>
          </a:p>
          <a:p>
            <a:pPr marL="0" indent="0">
              <a:buNone/>
            </a:pPr>
            <a:endParaRPr lang="en-AU" dirty="0"/>
          </a:p>
        </p:txBody>
      </p:sp>
    </p:spTree>
    <p:extLst>
      <p:ext uri="{BB962C8B-B14F-4D97-AF65-F5344CB8AC3E}">
        <p14:creationId xmlns:p14="http://schemas.microsoft.com/office/powerpoint/2010/main" val="16614827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0682"/>
            <a:ext cx="4343400" cy="808038"/>
          </a:xfrm>
        </p:spPr>
        <p:txBody>
          <a:bodyPr>
            <a:noAutofit/>
          </a:bodyPr>
          <a:lstStyle/>
          <a:p>
            <a:r>
              <a:rPr lang="en-AU" sz="4800" dirty="0" smtClean="0"/>
              <a:t>Characters</a:t>
            </a:r>
            <a:endParaRPr lang="en-AU" sz="4800" dirty="0"/>
          </a:p>
        </p:txBody>
      </p:sp>
      <p:pic>
        <p:nvPicPr>
          <p:cNvPr id="4" name="Content Placeholder 3" descr="King George V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796" y="1007951"/>
            <a:ext cx="3096344" cy="2406008"/>
          </a:xfrm>
          <a:prstGeom prst="rect">
            <a:avLst/>
          </a:prstGeom>
          <a:noFill/>
          <a:ln>
            <a:noFill/>
          </a:ln>
        </p:spPr>
      </p:pic>
      <p:pic>
        <p:nvPicPr>
          <p:cNvPr id="5" name="Picture 4" descr="Queen Elizabeth"/>
          <p:cNvPicPr/>
          <p:nvPr/>
        </p:nvPicPr>
        <p:blipFill>
          <a:blip r:embed="rId3">
            <a:extLst>
              <a:ext uri="{28A0092B-C50C-407E-A947-70E740481C1C}">
                <a14:useLocalDpi xmlns:a14="http://schemas.microsoft.com/office/drawing/2010/main" val="0"/>
              </a:ext>
            </a:extLst>
          </a:blip>
          <a:srcRect/>
          <a:stretch>
            <a:fillRect/>
          </a:stretch>
        </p:blipFill>
        <p:spPr bwMode="auto">
          <a:xfrm>
            <a:off x="5148065" y="908720"/>
            <a:ext cx="3024336" cy="2376264"/>
          </a:xfrm>
          <a:prstGeom prst="rect">
            <a:avLst/>
          </a:prstGeom>
          <a:noFill/>
          <a:ln>
            <a:noFill/>
          </a:ln>
        </p:spPr>
      </p:pic>
      <p:pic>
        <p:nvPicPr>
          <p:cNvPr id="6" name="Picture 5" descr="Lionel Logue"/>
          <p:cNvPicPr/>
          <p:nvPr/>
        </p:nvPicPr>
        <p:blipFill>
          <a:blip r:embed="rId4">
            <a:extLst>
              <a:ext uri="{28A0092B-C50C-407E-A947-70E740481C1C}">
                <a14:useLocalDpi xmlns:a14="http://schemas.microsoft.com/office/drawing/2010/main" val="0"/>
              </a:ext>
            </a:extLst>
          </a:blip>
          <a:srcRect/>
          <a:stretch>
            <a:fillRect/>
          </a:stretch>
        </p:blipFill>
        <p:spPr bwMode="auto">
          <a:xfrm>
            <a:off x="1125370" y="3790310"/>
            <a:ext cx="3024336" cy="2296537"/>
          </a:xfrm>
          <a:prstGeom prst="rect">
            <a:avLst/>
          </a:prstGeom>
          <a:noFill/>
          <a:ln>
            <a:noFill/>
          </a:ln>
        </p:spPr>
      </p:pic>
      <p:pic>
        <p:nvPicPr>
          <p:cNvPr id="7" name="Picture 6" descr="Myrtle"/>
          <p:cNvPicPr/>
          <p:nvPr/>
        </p:nvPicPr>
        <p:blipFill>
          <a:blip r:embed="rId5">
            <a:extLst>
              <a:ext uri="{28A0092B-C50C-407E-A947-70E740481C1C}">
                <a14:useLocalDpi xmlns:a14="http://schemas.microsoft.com/office/drawing/2010/main" val="0"/>
              </a:ext>
            </a:extLst>
          </a:blip>
          <a:srcRect/>
          <a:stretch>
            <a:fillRect/>
          </a:stretch>
        </p:blipFill>
        <p:spPr bwMode="auto">
          <a:xfrm>
            <a:off x="5175610" y="3790310"/>
            <a:ext cx="3024334" cy="2439283"/>
          </a:xfrm>
          <a:prstGeom prst="rect">
            <a:avLst/>
          </a:prstGeom>
          <a:noFill/>
          <a:ln>
            <a:noFill/>
          </a:ln>
        </p:spPr>
      </p:pic>
      <p:sp>
        <p:nvSpPr>
          <p:cNvPr id="8" name="Rectangle 7"/>
          <p:cNvSpPr/>
          <p:nvPr/>
        </p:nvSpPr>
        <p:spPr>
          <a:xfrm>
            <a:off x="1371377" y="3420978"/>
            <a:ext cx="2505814" cy="369332"/>
          </a:xfrm>
          <a:prstGeom prst="rect">
            <a:avLst/>
          </a:prstGeom>
        </p:spPr>
        <p:txBody>
          <a:bodyPr wrap="none">
            <a:spAutoFit/>
          </a:bodyPr>
          <a:lstStyle/>
          <a:p>
            <a:r>
              <a:rPr lang="en-AU" dirty="0"/>
              <a:t>King George VI (Bertie</a:t>
            </a:r>
          </a:p>
        </p:txBody>
      </p:sp>
      <p:sp>
        <p:nvSpPr>
          <p:cNvPr id="9" name="Rectangle 8"/>
          <p:cNvSpPr/>
          <p:nvPr/>
        </p:nvSpPr>
        <p:spPr>
          <a:xfrm>
            <a:off x="5715102" y="3355730"/>
            <a:ext cx="1890261" cy="369332"/>
          </a:xfrm>
          <a:prstGeom prst="rect">
            <a:avLst/>
          </a:prstGeom>
        </p:spPr>
        <p:txBody>
          <a:bodyPr wrap="none">
            <a:spAutoFit/>
          </a:bodyPr>
          <a:lstStyle/>
          <a:p>
            <a:r>
              <a:rPr lang="en-AU" dirty="0"/>
              <a:t>Queen Elizabeth</a:t>
            </a:r>
          </a:p>
        </p:txBody>
      </p:sp>
      <p:sp>
        <p:nvSpPr>
          <p:cNvPr id="10" name="Rectangle 9"/>
          <p:cNvSpPr/>
          <p:nvPr/>
        </p:nvSpPr>
        <p:spPr>
          <a:xfrm>
            <a:off x="1547665" y="6091743"/>
            <a:ext cx="2342780" cy="369332"/>
          </a:xfrm>
          <a:prstGeom prst="rect">
            <a:avLst/>
          </a:prstGeom>
        </p:spPr>
        <p:txBody>
          <a:bodyPr wrap="square">
            <a:spAutoFit/>
          </a:bodyPr>
          <a:lstStyle/>
          <a:p>
            <a:r>
              <a:rPr lang="en-AU" dirty="0" smtClean="0"/>
              <a:t>         Lionel </a:t>
            </a:r>
            <a:r>
              <a:rPr lang="en-AU" dirty="0"/>
              <a:t>Logue</a:t>
            </a:r>
          </a:p>
        </p:txBody>
      </p:sp>
      <p:sp>
        <p:nvSpPr>
          <p:cNvPr id="11" name="Rectangle 10"/>
          <p:cNvSpPr/>
          <p:nvPr/>
        </p:nvSpPr>
        <p:spPr>
          <a:xfrm>
            <a:off x="5927041" y="6229593"/>
            <a:ext cx="1518364" cy="369332"/>
          </a:xfrm>
          <a:prstGeom prst="rect">
            <a:avLst/>
          </a:prstGeom>
        </p:spPr>
        <p:txBody>
          <a:bodyPr wrap="none">
            <a:spAutoFit/>
          </a:bodyPr>
          <a:lstStyle/>
          <a:p>
            <a:r>
              <a:rPr lang="en-AU" dirty="0"/>
              <a:t>Myrtle Logue</a:t>
            </a:r>
          </a:p>
        </p:txBody>
      </p:sp>
    </p:spTree>
    <p:extLst>
      <p:ext uri="{BB962C8B-B14F-4D97-AF65-F5344CB8AC3E}">
        <p14:creationId xmlns:p14="http://schemas.microsoft.com/office/powerpoint/2010/main" val="3659947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28130"/>
            <a:ext cx="7467600" cy="838200"/>
          </a:xfrm>
        </p:spPr>
        <p:txBody>
          <a:bodyPr>
            <a:normAutofit lnSpcReduction="10000"/>
          </a:bodyPr>
          <a:lstStyle/>
          <a:p>
            <a:r>
              <a:rPr lang="en-US" sz="2600" dirty="0" smtClean="0"/>
              <a:t>By the end of today’s workshop, participants will be able to… </a:t>
            </a:r>
          </a:p>
          <a:p>
            <a:endParaRPr lang="en-US" dirty="0" smtClean="0"/>
          </a:p>
        </p:txBody>
      </p:sp>
      <p:sp>
        <p:nvSpPr>
          <p:cNvPr id="4" name="Rectangle 3"/>
          <p:cNvSpPr/>
          <p:nvPr/>
        </p:nvSpPr>
        <p:spPr>
          <a:xfrm>
            <a:off x="1295400" y="152400"/>
            <a:ext cx="629691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Today’s Objectives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34637" y="2057400"/>
            <a:ext cx="9130145" cy="4524315"/>
          </a:xfrm>
          <a:prstGeom prst="rect">
            <a:avLst/>
          </a:prstGeom>
          <a:noFill/>
        </p:spPr>
        <p:txBody>
          <a:bodyPr wrap="square" rtlCol="0">
            <a:spAutoFit/>
          </a:bodyPr>
          <a:lstStyle/>
          <a:p>
            <a:pPr marL="342900" lvl="0" indent="-342900">
              <a:lnSpc>
                <a:spcPct val="150000"/>
              </a:lnSpc>
              <a:buAutoNum type="arabicPeriod"/>
            </a:pPr>
            <a:r>
              <a:rPr lang="en-US" sz="2000" dirty="0" smtClean="0"/>
              <a:t>Understand &amp; create </a:t>
            </a:r>
            <a:r>
              <a:rPr lang="en-US" sz="2000" dirty="0"/>
              <a:t>meaningful objectives to drive their planning </a:t>
            </a:r>
            <a:r>
              <a:rPr lang="en-US" sz="2000" dirty="0" smtClean="0"/>
              <a:t>&amp; instruction.</a:t>
            </a:r>
          </a:p>
          <a:p>
            <a:pPr marL="342900" lvl="0" indent="-342900">
              <a:lnSpc>
                <a:spcPct val="150000"/>
              </a:lnSpc>
              <a:buAutoNum type="arabicPeriod"/>
            </a:pPr>
            <a:r>
              <a:rPr lang="en-US" sz="2000" dirty="0" smtClean="0"/>
              <a:t>Create </a:t>
            </a:r>
            <a:r>
              <a:rPr lang="en-US" sz="2000" dirty="0"/>
              <a:t>a lesson plan that is structured to enhance task-based student centered learning and in turn, critical </a:t>
            </a:r>
            <a:r>
              <a:rPr lang="en-US" sz="2000" dirty="0" smtClean="0"/>
              <a:t>thinking.</a:t>
            </a:r>
          </a:p>
          <a:p>
            <a:pPr marL="342900" lvl="0" indent="-342900">
              <a:lnSpc>
                <a:spcPct val="150000"/>
              </a:lnSpc>
              <a:buAutoNum type="arabicPeriod"/>
            </a:pPr>
            <a:r>
              <a:rPr lang="en-US" sz="2000" dirty="0" smtClean="0"/>
              <a:t>How </a:t>
            </a:r>
            <a:r>
              <a:rPr lang="en-US" sz="2000" dirty="0"/>
              <a:t>to incorporate text books, workbooks, and supplemental materials into a lesson plan and </a:t>
            </a:r>
            <a:r>
              <a:rPr lang="en-US" sz="2000" dirty="0" smtClean="0"/>
              <a:t>curriculum.</a:t>
            </a:r>
          </a:p>
          <a:p>
            <a:pPr marL="342900" lvl="0" indent="-342900">
              <a:lnSpc>
                <a:spcPct val="150000"/>
              </a:lnSpc>
              <a:buAutoNum type="arabicPeriod"/>
            </a:pPr>
            <a:r>
              <a:rPr lang="en-US" sz="2000" dirty="0" smtClean="0"/>
              <a:t>Identify 4 types </a:t>
            </a:r>
            <a:r>
              <a:rPr lang="en-US" sz="2000" dirty="0"/>
              <a:t>of assessment that best assess objectives learned by </a:t>
            </a:r>
            <a:r>
              <a:rPr lang="en-US" sz="2000" dirty="0" smtClean="0"/>
              <a:t>students.</a:t>
            </a:r>
          </a:p>
          <a:p>
            <a:pPr marL="342900" lvl="0" indent="-342900">
              <a:lnSpc>
                <a:spcPct val="150000"/>
              </a:lnSpc>
              <a:buAutoNum type="arabicPeriod"/>
            </a:pPr>
            <a:r>
              <a:rPr lang="en-US" sz="2000" dirty="0" smtClean="0"/>
              <a:t>Understand </a:t>
            </a:r>
            <a:r>
              <a:rPr lang="en-US" sz="2000" dirty="0"/>
              <a:t>the structure of </a:t>
            </a:r>
            <a:r>
              <a:rPr lang="en-US" sz="2000" dirty="0" smtClean="0"/>
              <a:t>a  </a:t>
            </a:r>
            <a:r>
              <a:rPr lang="en-US" sz="2000" dirty="0"/>
              <a:t>curriculum and how to develop their own </a:t>
            </a:r>
            <a:r>
              <a:rPr lang="en-US" sz="2000" dirty="0" smtClean="0"/>
              <a:t>unit to </a:t>
            </a:r>
            <a:r>
              <a:rPr lang="en-US" sz="2000" dirty="0"/>
              <a:t>enhance the language learning of their students to be more purposeful and create more measurable outcomes. </a:t>
            </a:r>
          </a:p>
          <a:p>
            <a:endParaRPr lang="en-US" dirty="0"/>
          </a:p>
        </p:txBody>
      </p:sp>
    </p:spTree>
    <p:extLst>
      <p:ext uri="{BB962C8B-B14F-4D97-AF65-F5344CB8AC3E}">
        <p14:creationId xmlns:p14="http://schemas.microsoft.com/office/powerpoint/2010/main" val="417639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844"/>
            <a:ext cx="8229600" cy="1035004"/>
          </a:xfrm>
        </p:spPr>
        <p:txBody>
          <a:bodyPr>
            <a:normAutofit fontScale="90000"/>
          </a:bodyPr>
          <a:lstStyle/>
          <a:p>
            <a:r>
              <a:rPr lang="en-AU" altLang="en-US" sz="5300" i="1" dirty="0" smtClean="0">
                <a:effectLst/>
              </a:rPr>
              <a:t>A </a:t>
            </a:r>
            <a:r>
              <a:rPr lang="en-AU" altLang="en-US" sz="5300" i="1" dirty="0">
                <a:effectLst/>
              </a:rPr>
              <a:t>| First Watch. </a:t>
            </a:r>
            <a:r>
              <a:rPr lang="en-AU" altLang="en-US" sz="5300" i="1" dirty="0" smtClean="0">
                <a:effectLst/>
              </a:rPr>
              <a:t>1:16:45</a:t>
            </a:r>
            <a:r>
              <a:rPr lang="en-AU" altLang="en-US" sz="5300" dirty="0">
                <a:effectLst/>
              </a:rPr>
              <a:t/>
            </a:r>
            <a:br>
              <a:rPr lang="en-AU" altLang="en-US" sz="5300" dirty="0">
                <a:effectLst/>
              </a:rPr>
            </a:br>
            <a:r>
              <a:rPr lang="en-AU" altLang="en-US" sz="5300" i="1" dirty="0">
                <a:effectLst/>
              </a:rPr>
              <a:t>Main Idea.</a:t>
            </a:r>
            <a:r>
              <a:rPr lang="en-AU" altLang="en-US" dirty="0">
                <a:effectLst/>
              </a:rPr>
              <a:t/>
            </a:r>
            <a:br>
              <a:rPr lang="en-AU" altLang="en-US" dirty="0">
                <a:effectLst/>
              </a:rPr>
            </a:br>
            <a:endParaRPr lang="en-AU" dirty="0"/>
          </a:p>
        </p:txBody>
      </p:sp>
      <p:sp>
        <p:nvSpPr>
          <p:cNvPr id="3" name="Content Placeholder 2"/>
          <p:cNvSpPr>
            <a:spLocks noGrp="1"/>
          </p:cNvSpPr>
          <p:nvPr>
            <p:ph idx="1"/>
          </p:nvPr>
        </p:nvSpPr>
        <p:spPr>
          <a:xfrm>
            <a:off x="457200" y="2132856"/>
            <a:ext cx="8229600" cy="3678982"/>
          </a:xfrm>
        </p:spPr>
        <p:txBody>
          <a:bodyPr>
            <a:normAutofit/>
          </a:bodyPr>
          <a:lstStyle/>
          <a:p>
            <a:r>
              <a:rPr lang="en-AU" sz="3200" dirty="0"/>
              <a:t>1. Why did King George and Queen Elizabeth visit Lionel?</a:t>
            </a:r>
          </a:p>
          <a:p>
            <a:pPr marL="0" indent="0">
              <a:buNone/>
            </a:pPr>
            <a:r>
              <a:rPr lang="en-AU" sz="3200" dirty="0" smtClean="0"/>
              <a:t>_______________________________________</a:t>
            </a:r>
            <a:r>
              <a:rPr lang="en-AU" sz="3200" dirty="0"/>
              <a:t/>
            </a:r>
            <a:br>
              <a:rPr lang="en-AU" sz="3200" dirty="0"/>
            </a:br>
            <a:r>
              <a:rPr lang="en-AU" sz="3200" dirty="0"/>
              <a:t> </a:t>
            </a:r>
            <a:br>
              <a:rPr lang="en-AU" sz="3200" dirty="0"/>
            </a:br>
            <a:r>
              <a:rPr lang="en-AU" sz="3200" dirty="0"/>
              <a:t> 2. How did Lionel treat King George?</a:t>
            </a:r>
          </a:p>
          <a:p>
            <a:pPr marL="0" indent="0">
              <a:buNone/>
            </a:pPr>
            <a:r>
              <a:rPr lang="en-AU" dirty="0" smtClean="0"/>
              <a:t> </a:t>
            </a:r>
            <a:r>
              <a:rPr lang="en-AU" dirty="0"/>
              <a:t>____________________________________________</a:t>
            </a:r>
          </a:p>
          <a:p>
            <a:endParaRPr lang="en-AU" dirty="0"/>
          </a:p>
        </p:txBody>
      </p:sp>
    </p:spTree>
    <p:extLst>
      <p:ext uri="{BB962C8B-B14F-4D97-AF65-F5344CB8AC3E}">
        <p14:creationId xmlns:p14="http://schemas.microsoft.com/office/powerpoint/2010/main" val="39099591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792088"/>
          </a:xfrm>
        </p:spPr>
        <p:txBody>
          <a:bodyPr>
            <a:normAutofit fontScale="90000"/>
          </a:bodyPr>
          <a:lstStyle/>
          <a:p>
            <a:r>
              <a:rPr lang="en-AU" altLang="en-US" sz="5300" i="1" dirty="0">
                <a:effectLst/>
              </a:rPr>
              <a:t>B | Vocabulary in Movie Quotations</a:t>
            </a:r>
            <a:r>
              <a:rPr lang="en-AU" altLang="en-US" dirty="0">
                <a:effectLst/>
              </a:rPr>
              <a:t/>
            </a:r>
            <a:br>
              <a:rPr lang="en-AU" altLang="en-US" dirty="0">
                <a:effectLst/>
              </a:rPr>
            </a:br>
            <a:endParaRPr lang="en-AU" dirty="0"/>
          </a:p>
        </p:txBody>
      </p:sp>
      <p:sp>
        <p:nvSpPr>
          <p:cNvPr id="3" name="Content Placeholder 2"/>
          <p:cNvSpPr>
            <a:spLocks noGrp="1"/>
          </p:cNvSpPr>
          <p:nvPr>
            <p:ph idx="1"/>
          </p:nvPr>
        </p:nvSpPr>
        <p:spPr>
          <a:xfrm>
            <a:off x="457200" y="1844824"/>
            <a:ext cx="8229600" cy="3967014"/>
          </a:xfrm>
        </p:spPr>
        <p:txBody>
          <a:bodyPr>
            <a:normAutofit/>
          </a:bodyPr>
          <a:lstStyle/>
          <a:p>
            <a:pPr marL="0" indent="0">
              <a:buNone/>
            </a:pPr>
            <a:r>
              <a:rPr lang="en-AU" dirty="0"/>
              <a:t> </a:t>
            </a:r>
            <a:r>
              <a:rPr lang="en-AU" dirty="0" smtClean="0"/>
              <a:t> </a:t>
            </a:r>
            <a:r>
              <a:rPr lang="en-AU" dirty="0"/>
              <a:t>1. apologize--(v.) say you are sorry</a:t>
            </a:r>
            <a:br>
              <a:rPr lang="en-AU" dirty="0"/>
            </a:br>
            <a:r>
              <a:rPr lang="en-AU" dirty="0"/>
              <a:t>  2. one--(pronoun) any person</a:t>
            </a:r>
            <a:br>
              <a:rPr lang="en-AU" dirty="0"/>
            </a:br>
            <a:r>
              <a:rPr lang="en-AU" dirty="0"/>
              <a:t>  3. go about (it)--(v.) do your work</a:t>
            </a:r>
            <a:br>
              <a:rPr lang="en-AU" dirty="0"/>
            </a:br>
            <a:r>
              <a:rPr lang="en-AU" dirty="0"/>
              <a:t>  4. square one--(n.) the beginning</a:t>
            </a:r>
            <a:br>
              <a:rPr lang="en-AU" dirty="0"/>
            </a:br>
            <a:r>
              <a:rPr lang="en-AU" dirty="0"/>
              <a:t>  5. succeed*--(v.) become the new king</a:t>
            </a:r>
            <a:br>
              <a:rPr lang="en-AU" dirty="0"/>
            </a:br>
            <a:r>
              <a:rPr lang="en-AU" dirty="0"/>
              <a:t>  6. predecessor--(n.) person who held the job before</a:t>
            </a:r>
            <a:br>
              <a:rPr lang="en-AU" dirty="0"/>
            </a:br>
            <a:r>
              <a:rPr lang="en-AU" dirty="0"/>
              <a:t>  7. bloody--(adj.) very bad (British slang)</a:t>
            </a:r>
            <a:br>
              <a:rPr lang="en-AU" dirty="0"/>
            </a:br>
            <a:r>
              <a:rPr lang="en-AU" dirty="0"/>
              <a:t>  8. precisely*--(adv.) exactly</a:t>
            </a:r>
            <a:br>
              <a:rPr lang="en-AU" dirty="0"/>
            </a:br>
            <a:r>
              <a:rPr lang="en-AU" dirty="0"/>
              <a:t>  9. previous*--(adj.) before</a:t>
            </a:r>
            <a:br>
              <a:rPr lang="en-AU" dirty="0"/>
            </a:br>
            <a:r>
              <a:rPr lang="en-AU" dirty="0"/>
              <a:t>10. engagement--(n.) meeting plan</a:t>
            </a:r>
          </a:p>
          <a:p>
            <a:endParaRPr lang="en-AU" dirty="0"/>
          </a:p>
        </p:txBody>
      </p:sp>
    </p:spTree>
    <p:extLst>
      <p:ext uri="{BB962C8B-B14F-4D97-AF65-F5344CB8AC3E}">
        <p14:creationId xmlns:p14="http://schemas.microsoft.com/office/powerpoint/2010/main" val="35493960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008112"/>
          </a:xfrm>
        </p:spPr>
        <p:txBody>
          <a:bodyPr>
            <a:normAutofit fontScale="90000"/>
          </a:bodyPr>
          <a:lstStyle/>
          <a:p>
            <a:r>
              <a:rPr lang="en-AU" sz="5300" i="1" dirty="0"/>
              <a:t> C | Second </a:t>
            </a:r>
            <a:r>
              <a:rPr lang="en-AU" sz="5300" i="1" dirty="0" smtClean="0"/>
              <a:t>Watch. 1:16:45.</a:t>
            </a:r>
            <a:r>
              <a:rPr lang="en-AU" sz="5300" dirty="0"/>
              <a:t/>
            </a:r>
            <a:br>
              <a:rPr lang="en-AU" sz="5300" dirty="0"/>
            </a:br>
            <a:r>
              <a:rPr lang="en-AU" sz="5300" i="1" dirty="0"/>
              <a:t>Detail Questions.</a:t>
            </a:r>
            <a:r>
              <a:rPr lang="en-AU" dirty="0"/>
              <a:t/>
            </a:r>
            <a:br>
              <a:rPr lang="en-AU" dirty="0"/>
            </a:br>
            <a:endParaRPr lang="en-AU" dirty="0"/>
          </a:p>
        </p:txBody>
      </p:sp>
      <p:sp>
        <p:nvSpPr>
          <p:cNvPr id="3" name="Content Placeholder 2"/>
          <p:cNvSpPr>
            <a:spLocks noGrp="1"/>
          </p:cNvSpPr>
          <p:nvPr>
            <p:ph idx="1"/>
          </p:nvPr>
        </p:nvSpPr>
        <p:spPr>
          <a:xfrm>
            <a:off x="457200" y="1905000"/>
            <a:ext cx="8229600" cy="4608512"/>
          </a:xfrm>
        </p:spPr>
        <p:txBody>
          <a:bodyPr>
            <a:normAutofit fontScale="92500"/>
          </a:bodyPr>
          <a:lstStyle/>
          <a:p>
            <a:pPr marL="514350" indent="-514350">
              <a:buAutoNum type="arabicPeriod"/>
            </a:pPr>
            <a:r>
              <a:rPr lang="en-AU" sz="4000" dirty="0" smtClean="0"/>
              <a:t>How </a:t>
            </a:r>
            <a:r>
              <a:rPr lang="en-AU" sz="4000" dirty="0"/>
              <a:t>do the King and Queen feel about Lionel's </a:t>
            </a:r>
            <a:r>
              <a:rPr lang="en-AU" sz="4000" dirty="0" smtClean="0"/>
              <a:t>home?</a:t>
            </a:r>
          </a:p>
          <a:p>
            <a:pPr marL="0" indent="0">
              <a:buNone/>
            </a:pPr>
            <a:endParaRPr lang="en-AU" sz="4000" dirty="0" smtClean="0"/>
          </a:p>
          <a:p>
            <a:pPr marL="0" indent="0">
              <a:buNone/>
            </a:pPr>
            <a:r>
              <a:rPr lang="en-AU" sz="4000" dirty="0"/>
              <a:t> 2. What did Lionel offer to the Queen?</a:t>
            </a:r>
          </a:p>
          <a:p>
            <a:pPr marL="0" indent="0">
              <a:buNone/>
            </a:pPr>
            <a:r>
              <a:rPr lang="en-AU" sz="4000" dirty="0"/>
              <a:t/>
            </a:r>
            <a:br>
              <a:rPr lang="en-AU" sz="4000" dirty="0"/>
            </a:br>
            <a:r>
              <a:rPr lang="en-AU" sz="4000" dirty="0"/>
              <a:t> 3. What is King George's problem</a:t>
            </a:r>
            <a:r>
              <a:rPr lang="en-AU" sz="4000" dirty="0" smtClean="0"/>
              <a:t>?</a:t>
            </a:r>
          </a:p>
          <a:p>
            <a:pPr marL="0" indent="0">
              <a:buNone/>
            </a:pPr>
            <a:r>
              <a:rPr lang="en-AU" dirty="0" smtClean="0"/>
              <a:t/>
            </a:r>
            <a:br>
              <a:rPr lang="en-AU" dirty="0" smtClean="0"/>
            </a:br>
            <a:r>
              <a:rPr lang="en-AU" dirty="0" smtClean="0"/>
              <a:t> </a:t>
            </a:r>
            <a:endParaRPr lang="en-AU" dirty="0"/>
          </a:p>
        </p:txBody>
      </p:sp>
    </p:spTree>
    <p:extLst>
      <p:ext uri="{BB962C8B-B14F-4D97-AF65-F5344CB8AC3E}">
        <p14:creationId xmlns:p14="http://schemas.microsoft.com/office/powerpoint/2010/main" val="3832104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i="1" dirty="0"/>
              <a:t>C | Second Watch. 1:16:45.</a:t>
            </a:r>
            <a:r>
              <a:rPr lang="en-AU" sz="3600" dirty="0"/>
              <a:t/>
            </a:r>
            <a:br>
              <a:rPr lang="en-AU" sz="3600" dirty="0"/>
            </a:br>
            <a:r>
              <a:rPr lang="en-AU" sz="3600" i="1" dirty="0"/>
              <a:t>Detail Questions.(continue)</a:t>
            </a:r>
            <a:endParaRPr lang="en-AU" sz="3600" dirty="0"/>
          </a:p>
        </p:txBody>
      </p:sp>
      <p:sp>
        <p:nvSpPr>
          <p:cNvPr id="3" name="Content Placeholder 2"/>
          <p:cNvSpPr>
            <a:spLocks noGrp="1"/>
          </p:cNvSpPr>
          <p:nvPr>
            <p:ph idx="1"/>
          </p:nvPr>
        </p:nvSpPr>
        <p:spPr/>
        <p:txBody>
          <a:bodyPr/>
          <a:lstStyle/>
          <a:p>
            <a:pPr marL="0" indent="0">
              <a:buNone/>
            </a:pPr>
            <a:r>
              <a:rPr lang="en-AU" sz="4000" dirty="0"/>
              <a:t>4. Who is Lionel Logue?</a:t>
            </a:r>
          </a:p>
          <a:p>
            <a:pPr marL="0" indent="0">
              <a:buNone/>
            </a:pPr>
            <a:r>
              <a:rPr lang="en-AU" sz="4000" dirty="0"/>
              <a:t/>
            </a:r>
            <a:br>
              <a:rPr lang="en-AU" sz="4000" dirty="0"/>
            </a:br>
            <a:r>
              <a:rPr lang="en-AU" sz="4000" dirty="0"/>
              <a:t> 5. What advice has Lionel given to </a:t>
            </a:r>
            <a:r>
              <a:rPr lang="en-AU" sz="4000" dirty="0" smtClean="0"/>
              <a:t> </a:t>
            </a:r>
          </a:p>
          <a:p>
            <a:pPr marL="0" indent="0">
              <a:buNone/>
            </a:pPr>
            <a:r>
              <a:rPr lang="en-AU" sz="4000" dirty="0" smtClean="0"/>
              <a:t>      King </a:t>
            </a:r>
            <a:r>
              <a:rPr lang="en-AU" sz="4000" dirty="0"/>
              <a:t>George</a:t>
            </a:r>
            <a:r>
              <a:rPr lang="en-AU" sz="4000" dirty="0" smtClean="0"/>
              <a:t>?</a:t>
            </a:r>
          </a:p>
          <a:p>
            <a:pPr marL="0" indent="0">
              <a:buNone/>
            </a:pPr>
            <a:endParaRPr lang="en-AU" sz="4000" dirty="0"/>
          </a:p>
          <a:p>
            <a:pPr marL="0" indent="0">
              <a:buNone/>
            </a:pPr>
            <a:r>
              <a:rPr lang="en-AU" sz="4000" dirty="0"/>
              <a:t>6. Who is Myrtle? </a:t>
            </a:r>
          </a:p>
          <a:p>
            <a:pPr marL="0" indent="0">
              <a:buNone/>
            </a:pPr>
            <a:endParaRPr lang="en-AU" dirty="0"/>
          </a:p>
          <a:p>
            <a:endParaRPr lang="en-AU" dirty="0"/>
          </a:p>
        </p:txBody>
      </p:sp>
    </p:spTree>
    <p:extLst>
      <p:ext uri="{BB962C8B-B14F-4D97-AF65-F5344CB8AC3E}">
        <p14:creationId xmlns:p14="http://schemas.microsoft.com/office/powerpoint/2010/main" val="2837650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i="1" dirty="0"/>
              <a:t>C | Second Watch. 1:16:45.</a:t>
            </a:r>
            <a:r>
              <a:rPr lang="en-AU" sz="3600" dirty="0"/>
              <a:t/>
            </a:r>
            <a:br>
              <a:rPr lang="en-AU" sz="3600" dirty="0"/>
            </a:br>
            <a:r>
              <a:rPr lang="en-AU" sz="3600" i="1" dirty="0"/>
              <a:t>Detail Questions</a:t>
            </a:r>
            <a:r>
              <a:rPr lang="en-AU" sz="3600" i="1" dirty="0" smtClean="0"/>
              <a:t>.(continue)</a:t>
            </a:r>
            <a:endParaRPr lang="en-AU" sz="3600" dirty="0"/>
          </a:p>
        </p:txBody>
      </p:sp>
      <p:sp>
        <p:nvSpPr>
          <p:cNvPr id="3" name="Content Placeholder 2"/>
          <p:cNvSpPr>
            <a:spLocks noGrp="1"/>
          </p:cNvSpPr>
          <p:nvPr>
            <p:ph idx="1"/>
          </p:nvPr>
        </p:nvSpPr>
        <p:spPr>
          <a:xfrm>
            <a:off x="539552" y="1196753"/>
            <a:ext cx="8229600" cy="4104456"/>
          </a:xfrm>
        </p:spPr>
        <p:txBody>
          <a:bodyPr>
            <a:normAutofit lnSpcReduction="10000"/>
          </a:bodyPr>
          <a:lstStyle/>
          <a:p>
            <a:pPr marL="0" indent="0">
              <a:buNone/>
            </a:pPr>
            <a:r>
              <a:rPr lang="en-AU" sz="4000" dirty="0" smtClean="0"/>
              <a:t>7</a:t>
            </a:r>
            <a:r>
              <a:rPr lang="en-AU" sz="4000" dirty="0"/>
              <a:t>. Has Lionel told about the King and </a:t>
            </a:r>
            <a:endParaRPr lang="en-AU" sz="4000" dirty="0" smtClean="0"/>
          </a:p>
          <a:p>
            <a:pPr marL="0" indent="0">
              <a:buNone/>
            </a:pPr>
            <a:r>
              <a:rPr lang="en-AU" sz="4000" dirty="0" smtClean="0"/>
              <a:t>     himself </a:t>
            </a:r>
            <a:r>
              <a:rPr lang="en-AU" sz="4000" dirty="0"/>
              <a:t>to his wife? </a:t>
            </a:r>
            <a:endParaRPr lang="en-AU" sz="4000" dirty="0" smtClean="0"/>
          </a:p>
          <a:p>
            <a:pPr marL="0" indent="0">
              <a:buNone/>
            </a:pPr>
            <a:r>
              <a:rPr lang="en-AU" sz="4000" dirty="0" smtClean="0"/>
              <a:t>8</a:t>
            </a:r>
            <a:r>
              <a:rPr lang="en-AU" sz="4000" dirty="0"/>
              <a:t>. How did Myrtle react to meeting </a:t>
            </a:r>
            <a:endParaRPr lang="en-AU" sz="4000" dirty="0" smtClean="0"/>
          </a:p>
          <a:p>
            <a:pPr marL="0" indent="0">
              <a:buNone/>
            </a:pPr>
            <a:r>
              <a:rPr lang="en-AU" sz="4000" dirty="0"/>
              <a:t> </a:t>
            </a:r>
            <a:r>
              <a:rPr lang="en-AU" sz="4000" dirty="0" smtClean="0"/>
              <a:t>   Queen </a:t>
            </a:r>
            <a:r>
              <a:rPr lang="en-AU" sz="4000" dirty="0"/>
              <a:t>Elizabeth</a:t>
            </a:r>
            <a:r>
              <a:rPr lang="en-AU" sz="4000" dirty="0" smtClean="0"/>
              <a:t>?</a:t>
            </a:r>
          </a:p>
          <a:p>
            <a:pPr marL="0" indent="0">
              <a:buNone/>
            </a:pPr>
            <a:r>
              <a:rPr lang="en-AU" sz="4000" dirty="0" smtClean="0"/>
              <a:t>9</a:t>
            </a:r>
            <a:r>
              <a:rPr lang="en-AU" sz="4000" dirty="0"/>
              <a:t>. What names do Lionel and King </a:t>
            </a:r>
            <a:endParaRPr lang="en-AU" sz="4000" dirty="0" smtClean="0"/>
          </a:p>
          <a:p>
            <a:pPr marL="0" indent="0">
              <a:buNone/>
            </a:pPr>
            <a:r>
              <a:rPr lang="en-AU" sz="4000" dirty="0" smtClean="0"/>
              <a:t>     George </a:t>
            </a:r>
            <a:r>
              <a:rPr lang="en-AU" sz="4000" dirty="0"/>
              <a:t>use for each other</a:t>
            </a:r>
            <a:r>
              <a:rPr lang="en-AU" sz="4000" dirty="0" smtClean="0"/>
              <a:t>?</a:t>
            </a:r>
          </a:p>
          <a:p>
            <a:pPr marL="0" indent="0">
              <a:buNone/>
            </a:pPr>
            <a:endParaRPr lang="en-AU" dirty="0"/>
          </a:p>
        </p:txBody>
      </p:sp>
    </p:spTree>
    <p:extLst>
      <p:ext uri="{BB962C8B-B14F-4D97-AF65-F5344CB8AC3E}">
        <p14:creationId xmlns:p14="http://schemas.microsoft.com/office/powerpoint/2010/main" val="4585518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i="1" dirty="0"/>
              <a:t>C | Second Watch. 1:16:45.</a:t>
            </a:r>
            <a:r>
              <a:rPr lang="en-AU" sz="3600" dirty="0"/>
              <a:t/>
            </a:r>
            <a:br>
              <a:rPr lang="en-AU" sz="3600" dirty="0"/>
            </a:br>
            <a:r>
              <a:rPr lang="en-AU" sz="3600" i="1" dirty="0"/>
              <a:t>Detail Questions.(continue)</a:t>
            </a:r>
            <a:endParaRPr lang="en-AU" sz="3600" dirty="0"/>
          </a:p>
        </p:txBody>
      </p:sp>
      <p:sp>
        <p:nvSpPr>
          <p:cNvPr id="3" name="Content Placeholder 2"/>
          <p:cNvSpPr>
            <a:spLocks noGrp="1"/>
          </p:cNvSpPr>
          <p:nvPr>
            <p:ph idx="1"/>
          </p:nvPr>
        </p:nvSpPr>
        <p:spPr/>
        <p:txBody>
          <a:bodyPr/>
          <a:lstStyle/>
          <a:p>
            <a:pPr marL="0" indent="0">
              <a:buNone/>
            </a:pPr>
            <a:r>
              <a:rPr lang="en-AU" sz="4000" dirty="0"/>
              <a:t> </a:t>
            </a:r>
            <a:endParaRPr lang="en-AU" sz="4000" dirty="0" smtClean="0"/>
          </a:p>
          <a:p>
            <a:pPr marL="0" indent="0">
              <a:buNone/>
            </a:pPr>
            <a:r>
              <a:rPr lang="en-AU" sz="4000" dirty="0" smtClean="0"/>
              <a:t>10</a:t>
            </a:r>
            <a:r>
              <a:rPr lang="en-AU" sz="4000" dirty="0"/>
              <a:t>. Why does Queen Elizabeth say </a:t>
            </a:r>
          </a:p>
          <a:p>
            <a:pPr marL="0" indent="0">
              <a:buNone/>
            </a:pPr>
            <a:r>
              <a:rPr lang="en-AU" sz="4000" dirty="0"/>
              <a:t>      "no" to Myrtle's invitation?</a:t>
            </a:r>
          </a:p>
          <a:p>
            <a:endParaRPr lang="en-AU" dirty="0"/>
          </a:p>
        </p:txBody>
      </p:sp>
    </p:spTree>
    <p:extLst>
      <p:ext uri="{BB962C8B-B14F-4D97-AF65-F5344CB8AC3E}">
        <p14:creationId xmlns:p14="http://schemas.microsoft.com/office/powerpoint/2010/main" val="31445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smtClean="0"/>
              <a:t>Task based learning</a:t>
            </a:r>
            <a:br>
              <a:rPr lang="en-AU" i="1" dirty="0" smtClean="0"/>
            </a:br>
            <a:r>
              <a:rPr lang="en-AU" i="1" dirty="0" smtClean="0"/>
              <a:t>Literature review</a:t>
            </a:r>
            <a:endParaRPr lang="en-AU" i="1" dirty="0"/>
          </a:p>
        </p:txBody>
      </p:sp>
      <p:sp>
        <p:nvSpPr>
          <p:cNvPr id="3" name="Content Placeholder 2"/>
          <p:cNvSpPr>
            <a:spLocks noGrp="1"/>
          </p:cNvSpPr>
          <p:nvPr>
            <p:ph idx="1"/>
          </p:nvPr>
        </p:nvSpPr>
        <p:spPr/>
        <p:txBody>
          <a:bodyPr/>
          <a:lstStyle/>
          <a:p>
            <a:r>
              <a:rPr lang="en-AU" dirty="0" smtClean="0"/>
              <a:t>Makes the performance of meaningful tasks central to the learning process  (Harmer, 2006)</a:t>
            </a:r>
          </a:p>
          <a:p>
            <a:r>
              <a:rPr lang="en-AU" dirty="0" smtClean="0"/>
              <a:t>Tasks have to be completed first</a:t>
            </a:r>
          </a:p>
          <a:p>
            <a:r>
              <a:rPr lang="en-AU" dirty="0" smtClean="0"/>
              <a:t>Teacher discuss the language that was used in the tasks and make corrections and adjustments</a:t>
            </a:r>
          </a:p>
          <a:p>
            <a:r>
              <a:rPr lang="en-AU" dirty="0" smtClean="0"/>
              <a:t>PPP upside down process (Willis, 1994)</a:t>
            </a:r>
            <a:endParaRPr lang="en-AU" dirty="0"/>
          </a:p>
        </p:txBody>
      </p:sp>
    </p:spTree>
    <p:extLst>
      <p:ext uri="{BB962C8B-B14F-4D97-AF65-F5344CB8AC3E}">
        <p14:creationId xmlns:p14="http://schemas.microsoft.com/office/powerpoint/2010/main" val="2614309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Task–based learning: brainstorm!</a:t>
            </a:r>
            <a:endParaRPr lang="en-AU"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146389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dirty="0" smtClean="0"/>
              <a:t>			</a:t>
            </a:r>
            <a:r>
              <a:rPr lang="en-AU" i="1" dirty="0" smtClean="0"/>
              <a:t>Summary</a:t>
            </a:r>
            <a:br>
              <a:rPr lang="en-AU" i="1" dirty="0" smtClean="0"/>
            </a:br>
            <a:r>
              <a:rPr lang="en-AU" i="1" dirty="0" smtClean="0"/>
              <a:t>Factors in lesson planning </a:t>
            </a:r>
            <a:endParaRPr lang="en-AU" i="1" dirty="0"/>
          </a:p>
        </p:txBody>
      </p:sp>
      <p:sp>
        <p:nvSpPr>
          <p:cNvPr id="3" name="Content Placeholder 2"/>
          <p:cNvSpPr>
            <a:spLocks noGrp="1"/>
          </p:cNvSpPr>
          <p:nvPr>
            <p:ph idx="1"/>
          </p:nvPr>
        </p:nvSpPr>
        <p:spPr/>
        <p:txBody>
          <a:bodyPr/>
          <a:lstStyle/>
          <a:p>
            <a:r>
              <a:rPr lang="en-AU" dirty="0" smtClean="0"/>
              <a:t>Develop aims and objectives</a:t>
            </a:r>
          </a:p>
          <a:p>
            <a:r>
              <a:rPr lang="en-AU" dirty="0" smtClean="0"/>
              <a:t>The context for teaching</a:t>
            </a:r>
          </a:p>
          <a:p>
            <a:r>
              <a:rPr lang="en-AU" dirty="0" smtClean="0"/>
              <a:t>Needs of teachers and learners</a:t>
            </a:r>
          </a:p>
          <a:p>
            <a:r>
              <a:rPr lang="en-AU" dirty="0" smtClean="0"/>
              <a:t>Careful planning of courses and materials</a:t>
            </a:r>
          </a:p>
          <a:p>
            <a:r>
              <a:rPr lang="en-AU" dirty="0" smtClean="0"/>
              <a:t>Monitoring of teaching and learning</a:t>
            </a:r>
            <a:endParaRPr lang="en-AU" dirty="0"/>
          </a:p>
        </p:txBody>
      </p:sp>
    </p:spTree>
    <p:extLst>
      <p:ext uri="{BB962C8B-B14F-4D97-AF65-F5344CB8AC3E}">
        <p14:creationId xmlns:p14="http://schemas.microsoft.com/office/powerpoint/2010/main" val="814859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_AwKfx-emqW0/TNgDw49gG-I/AAAAAAAAAH4/PqSQTTPNAu8/s1600/time_for_a_br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6096000" cy="627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36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579438"/>
          </a:xfrm>
        </p:spPr>
        <p:txBody>
          <a:bodyPr>
            <a:normAutofit fontScale="90000"/>
          </a:bodyPr>
          <a:lstStyle/>
          <a:p>
            <a:pPr algn="ctr"/>
            <a:r>
              <a:rPr lang="en-US" dirty="0" smtClean="0"/>
              <a:t>KWL Warm Up: Curriculum Development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15092065"/>
              </p:ext>
            </p:extLst>
          </p:nvPr>
        </p:nvGraphicFramePr>
        <p:xfrm>
          <a:off x="457200" y="1219200"/>
          <a:ext cx="8153400" cy="5430253"/>
        </p:xfrm>
        <a:graphic>
          <a:graphicData uri="http://schemas.openxmlformats.org/drawingml/2006/table">
            <a:tbl>
              <a:tblPr firstRow="1" bandRow="1">
                <a:tableStyleId>{5C22544A-7EE6-4342-B048-85BDC9FD1C3A}</a:tableStyleId>
              </a:tblPr>
              <a:tblGrid>
                <a:gridCol w="2717800"/>
                <a:gridCol w="2717800"/>
                <a:gridCol w="2717800"/>
              </a:tblGrid>
              <a:tr h="1772653">
                <a:tc>
                  <a:txBody>
                    <a:bodyPr/>
                    <a:lstStyle/>
                    <a:p>
                      <a:r>
                        <a:rPr lang="en-US" dirty="0" smtClean="0"/>
                        <a:t>What Do</a:t>
                      </a:r>
                      <a:r>
                        <a:rPr lang="en-US" baseline="0" dirty="0" smtClean="0"/>
                        <a:t> You Know About Curriculum Development? </a:t>
                      </a:r>
                    </a:p>
                    <a:p>
                      <a:endParaRPr lang="en-US" dirty="0"/>
                    </a:p>
                  </a:txBody>
                  <a:tcPr/>
                </a:tc>
                <a:tc>
                  <a:txBody>
                    <a:bodyPr/>
                    <a:lstStyle/>
                    <a:p>
                      <a:r>
                        <a:rPr lang="en-US" dirty="0" smtClean="0"/>
                        <a:t>What Do</a:t>
                      </a:r>
                      <a:r>
                        <a:rPr lang="en-US" baseline="0" dirty="0" smtClean="0"/>
                        <a:t> You Want to Know About Curriculum Development? </a:t>
                      </a:r>
                    </a:p>
                  </a:txBody>
                  <a:tcPr/>
                </a:tc>
                <a:tc>
                  <a:txBody>
                    <a:bodyPr/>
                    <a:lstStyle/>
                    <a:p>
                      <a:r>
                        <a:rPr lang="en-US" dirty="0" smtClean="0"/>
                        <a:t>What</a:t>
                      </a:r>
                      <a:r>
                        <a:rPr lang="en-US" baseline="0" dirty="0" smtClean="0"/>
                        <a:t> Have You Learned About Curriculum Development? </a:t>
                      </a:r>
                    </a:p>
                  </a:txBody>
                  <a:tcPr/>
                </a:tc>
              </a:tr>
              <a:tr h="3408947">
                <a:tc>
                  <a:txBody>
                    <a:bodyPr/>
                    <a:lstStyle/>
                    <a:p>
                      <a:pPr marL="342900" indent="-342900">
                        <a:buAutoNum type="arabicPeriod"/>
                      </a:pPr>
                      <a:r>
                        <a:rPr lang="en-US" i="1" dirty="0" smtClean="0"/>
                        <a:t>Example:</a:t>
                      </a:r>
                    </a:p>
                    <a:p>
                      <a:pPr marL="0" indent="0">
                        <a:buNone/>
                      </a:pPr>
                      <a:r>
                        <a:rPr lang="en-US" dirty="0" smtClean="0"/>
                        <a:t>I know curriculum</a:t>
                      </a:r>
                      <a:r>
                        <a:rPr lang="en-US" baseline="0" dirty="0" smtClean="0"/>
                        <a:t> is all of the lessons of a class outlined.</a:t>
                      </a:r>
                      <a:endParaRPr lang="en-US" dirty="0" smtClean="0"/>
                    </a:p>
                    <a:p>
                      <a:pPr marL="342900" indent="-342900">
                        <a:buAutoNum type="arabicPeriod"/>
                      </a:pPr>
                      <a:endParaRPr lang="en-US" dirty="0" smtClean="0"/>
                    </a:p>
                    <a:p>
                      <a:r>
                        <a:rPr lang="en-US" dirty="0" smtClean="0"/>
                        <a:t>2</a:t>
                      </a:r>
                      <a:r>
                        <a:rPr lang="en-US" dirty="0" smtClean="0"/>
                        <a:t>. Main working paper for departments in a university</a:t>
                      </a:r>
                      <a:r>
                        <a:rPr lang="en-US" baseline="0" dirty="0" smtClean="0"/>
                        <a:t> to follow</a:t>
                      </a:r>
                      <a:endParaRPr lang="en-US" dirty="0" smtClean="0"/>
                    </a:p>
                    <a:p>
                      <a:endParaRPr lang="en-US" dirty="0" smtClean="0"/>
                    </a:p>
                    <a:p>
                      <a:r>
                        <a:rPr lang="en-US" dirty="0" smtClean="0"/>
                        <a:t>3</a:t>
                      </a:r>
                      <a:r>
                        <a:rPr lang="en-US" dirty="0" smtClean="0"/>
                        <a:t>. </a:t>
                      </a:r>
                      <a:endParaRPr lang="en-US" dirty="0" smtClean="0"/>
                    </a:p>
                    <a:p>
                      <a:endParaRPr lang="en-US" dirty="0" smtClean="0"/>
                    </a:p>
                    <a:p>
                      <a:r>
                        <a:rPr lang="en-US" dirty="0" smtClean="0"/>
                        <a:t>4.</a:t>
                      </a:r>
                    </a:p>
                    <a:p>
                      <a:endParaRPr lang="en-US" dirty="0" smtClean="0"/>
                    </a:p>
                  </a:txBody>
                  <a:tcPr/>
                </a:tc>
                <a:tc>
                  <a:txBody>
                    <a:bodyPr/>
                    <a:lstStyle/>
                    <a:p>
                      <a:pPr marL="342900" indent="-342900">
                        <a:buAutoNum type="arabicPeriod"/>
                      </a:pPr>
                      <a:r>
                        <a:rPr lang="en-US" i="1" dirty="0" smtClean="0"/>
                        <a:t>Example:</a:t>
                      </a:r>
                    </a:p>
                    <a:p>
                      <a:pPr marL="0" indent="0">
                        <a:buNone/>
                      </a:pPr>
                      <a:r>
                        <a:rPr lang="en-US" dirty="0" smtClean="0"/>
                        <a:t>How can I use it with my workbooks?</a:t>
                      </a:r>
                    </a:p>
                    <a:p>
                      <a:pPr marL="0" indent="0">
                        <a:buNone/>
                      </a:pPr>
                      <a:endParaRPr lang="en-US" dirty="0" smtClean="0"/>
                    </a:p>
                    <a:p>
                      <a:r>
                        <a:rPr lang="en-US" dirty="0" smtClean="0"/>
                        <a:t>2</a:t>
                      </a:r>
                      <a:r>
                        <a:rPr lang="en-US" dirty="0" smtClean="0"/>
                        <a:t>. How to use other books that are new to the semester for our classes and curriculum.</a:t>
                      </a:r>
                      <a:endParaRPr lang="en-US" dirty="0" smtClean="0"/>
                    </a:p>
                    <a:p>
                      <a:endParaRPr lang="en-US" dirty="0" smtClean="0"/>
                    </a:p>
                    <a:p>
                      <a:r>
                        <a:rPr lang="en-US" dirty="0" smtClean="0"/>
                        <a:t>3</a:t>
                      </a:r>
                      <a:r>
                        <a:rPr lang="en-US" dirty="0" smtClean="0"/>
                        <a:t>. How to develop curriculum effectively</a:t>
                      </a:r>
                      <a:endParaRPr lang="en-US" dirty="0" smtClean="0"/>
                    </a:p>
                    <a:p>
                      <a:endParaRPr lang="en-US" dirty="0" smtClean="0"/>
                    </a:p>
                    <a:p>
                      <a:r>
                        <a:rPr lang="en-US" dirty="0" smtClean="0"/>
                        <a:t>4.</a:t>
                      </a:r>
                      <a:endParaRPr lang="en-US" dirty="0"/>
                    </a:p>
                  </a:txBody>
                  <a:tcPr/>
                </a:tc>
                <a:tc>
                  <a:txBody>
                    <a:bodyPr/>
                    <a:lstStyle/>
                    <a:p>
                      <a:r>
                        <a:rPr lang="en-US" dirty="0" smtClean="0"/>
                        <a:t>1.</a:t>
                      </a:r>
                    </a:p>
                    <a:p>
                      <a:endParaRPr lang="en-US" dirty="0" smtClean="0"/>
                    </a:p>
                    <a:p>
                      <a:r>
                        <a:rPr lang="en-US" dirty="0" smtClean="0"/>
                        <a:t>2.</a:t>
                      </a:r>
                    </a:p>
                    <a:p>
                      <a:endParaRPr lang="en-US" dirty="0" smtClean="0"/>
                    </a:p>
                    <a:p>
                      <a:r>
                        <a:rPr lang="en-US" dirty="0" smtClean="0"/>
                        <a:t>3.</a:t>
                      </a:r>
                    </a:p>
                    <a:p>
                      <a:endParaRPr lang="en-US" dirty="0" smtClean="0"/>
                    </a:p>
                    <a:p>
                      <a:r>
                        <a:rPr lang="en-US" dirty="0" smtClean="0"/>
                        <a:t>4.</a:t>
                      </a:r>
                      <a:endParaRPr lang="en-US" dirty="0"/>
                    </a:p>
                  </a:txBody>
                  <a:tcPr/>
                </a:tc>
              </a:tr>
            </a:tbl>
          </a:graphicData>
        </a:graphic>
      </p:graphicFrame>
    </p:spTree>
    <p:extLst>
      <p:ext uri="{BB962C8B-B14F-4D97-AF65-F5344CB8AC3E}">
        <p14:creationId xmlns:p14="http://schemas.microsoft.com/office/powerpoint/2010/main" val="992572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990600"/>
            <a:ext cx="7010400" cy="5715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p:cNvSpPr/>
          <p:nvPr/>
        </p:nvSpPr>
        <p:spPr>
          <a:xfrm>
            <a:off x="1752600" y="1960419"/>
            <a:ext cx="53340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810000" y="3962400"/>
            <a:ext cx="1773382" cy="22167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5029200" y="2760519"/>
            <a:ext cx="1960418" cy="2590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1981200" y="2767446"/>
            <a:ext cx="1960418" cy="2590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2258291" y="3124200"/>
            <a:ext cx="1295400" cy="369332"/>
          </a:xfrm>
          <a:prstGeom prst="rect">
            <a:avLst/>
          </a:prstGeom>
          <a:noFill/>
        </p:spPr>
        <p:txBody>
          <a:bodyPr wrap="square" rtlCol="0">
            <a:spAutoFit/>
          </a:bodyPr>
          <a:lstStyle/>
          <a:p>
            <a:r>
              <a:rPr lang="en-US" dirty="0" smtClean="0"/>
              <a:t>Lesson 1</a:t>
            </a:r>
            <a:endParaRPr lang="en-US" dirty="0"/>
          </a:p>
        </p:txBody>
      </p:sp>
      <p:sp>
        <p:nvSpPr>
          <p:cNvPr id="11" name="TextBox 10"/>
          <p:cNvSpPr txBox="1"/>
          <p:nvPr/>
        </p:nvSpPr>
        <p:spPr>
          <a:xfrm>
            <a:off x="3941618" y="4431268"/>
            <a:ext cx="1295400" cy="369332"/>
          </a:xfrm>
          <a:prstGeom prst="rect">
            <a:avLst/>
          </a:prstGeom>
          <a:noFill/>
        </p:spPr>
        <p:txBody>
          <a:bodyPr wrap="square" rtlCol="0">
            <a:spAutoFit/>
          </a:bodyPr>
          <a:lstStyle/>
          <a:p>
            <a:r>
              <a:rPr lang="en-US" dirty="0" smtClean="0"/>
              <a:t>Lesson 2</a:t>
            </a:r>
            <a:endParaRPr lang="en-US" dirty="0"/>
          </a:p>
        </p:txBody>
      </p:sp>
      <p:sp>
        <p:nvSpPr>
          <p:cNvPr id="12" name="TextBox 11"/>
          <p:cNvSpPr txBox="1"/>
          <p:nvPr/>
        </p:nvSpPr>
        <p:spPr>
          <a:xfrm>
            <a:off x="5361709" y="3124200"/>
            <a:ext cx="1295400" cy="369332"/>
          </a:xfrm>
          <a:prstGeom prst="rect">
            <a:avLst/>
          </a:prstGeom>
          <a:noFill/>
        </p:spPr>
        <p:txBody>
          <a:bodyPr wrap="square" rtlCol="0">
            <a:spAutoFit/>
          </a:bodyPr>
          <a:lstStyle/>
          <a:p>
            <a:r>
              <a:rPr lang="en-US" dirty="0" smtClean="0"/>
              <a:t>Lesson 3</a:t>
            </a:r>
            <a:endParaRPr lang="en-US" dirty="0"/>
          </a:p>
        </p:txBody>
      </p:sp>
      <p:sp>
        <p:nvSpPr>
          <p:cNvPr id="13" name="TextBox 12"/>
          <p:cNvSpPr txBox="1"/>
          <p:nvPr/>
        </p:nvSpPr>
        <p:spPr>
          <a:xfrm>
            <a:off x="3671639" y="1780722"/>
            <a:ext cx="1495922" cy="830997"/>
          </a:xfrm>
          <a:prstGeom prst="rect">
            <a:avLst/>
          </a:prstGeom>
          <a:noFill/>
        </p:spPr>
        <p:txBody>
          <a:bodyPr wrap="none" rtlCol="0">
            <a:spAutoFit/>
          </a:bodyPr>
          <a:lstStyle/>
          <a:p>
            <a:r>
              <a:rPr lang="en-US" sz="4800" dirty="0" smtClean="0"/>
              <a:t>UNIT</a:t>
            </a:r>
            <a:endParaRPr lang="en-US" sz="4800" dirty="0"/>
          </a:p>
        </p:txBody>
      </p:sp>
      <p:sp>
        <p:nvSpPr>
          <p:cNvPr id="14" name="TextBox 13"/>
          <p:cNvSpPr txBox="1"/>
          <p:nvPr/>
        </p:nvSpPr>
        <p:spPr>
          <a:xfrm>
            <a:off x="2667000" y="886552"/>
            <a:ext cx="3818674" cy="830997"/>
          </a:xfrm>
          <a:prstGeom prst="rect">
            <a:avLst/>
          </a:prstGeom>
          <a:noFill/>
        </p:spPr>
        <p:txBody>
          <a:bodyPr wrap="none" rtlCol="0">
            <a:spAutoFit/>
          </a:bodyPr>
          <a:lstStyle/>
          <a:p>
            <a:r>
              <a:rPr lang="en-US" sz="4800" dirty="0" smtClean="0"/>
              <a:t>CURRICULUM</a:t>
            </a:r>
            <a:endParaRPr lang="en-US" sz="4800" dirty="0"/>
          </a:p>
        </p:txBody>
      </p:sp>
      <p:sp>
        <p:nvSpPr>
          <p:cNvPr id="15" name="TextBox 14"/>
          <p:cNvSpPr txBox="1"/>
          <p:nvPr/>
        </p:nvSpPr>
        <p:spPr>
          <a:xfrm>
            <a:off x="266440" y="240221"/>
            <a:ext cx="2694969" cy="646331"/>
          </a:xfrm>
          <a:prstGeom prst="rect">
            <a:avLst/>
          </a:prstGeom>
          <a:noFill/>
        </p:spPr>
        <p:txBody>
          <a:bodyPr wrap="none" rtlCol="0">
            <a:spAutoFit/>
          </a:bodyPr>
          <a:lstStyle/>
          <a:p>
            <a:r>
              <a:rPr lang="en-US" sz="3600" dirty="0" smtClean="0"/>
              <a:t>STANDARDS</a:t>
            </a:r>
            <a:endParaRPr lang="en-US" sz="4800" dirty="0"/>
          </a:p>
        </p:txBody>
      </p:sp>
      <p:sp>
        <p:nvSpPr>
          <p:cNvPr id="16" name="TextBox 15"/>
          <p:cNvSpPr txBox="1"/>
          <p:nvPr/>
        </p:nvSpPr>
        <p:spPr>
          <a:xfrm>
            <a:off x="5583382" y="263463"/>
            <a:ext cx="3283271" cy="646331"/>
          </a:xfrm>
          <a:prstGeom prst="rect">
            <a:avLst/>
          </a:prstGeom>
          <a:noFill/>
        </p:spPr>
        <p:txBody>
          <a:bodyPr wrap="none" rtlCol="0">
            <a:spAutoFit/>
          </a:bodyPr>
          <a:lstStyle/>
          <a:p>
            <a:r>
              <a:rPr lang="en-US" sz="3600" dirty="0" smtClean="0"/>
              <a:t>ENVIRONMENT</a:t>
            </a:r>
            <a:endParaRPr lang="en-US" sz="4800" dirty="0"/>
          </a:p>
        </p:txBody>
      </p:sp>
      <p:sp>
        <p:nvSpPr>
          <p:cNvPr id="17" name="Down Arrow 16"/>
          <p:cNvSpPr/>
          <p:nvPr/>
        </p:nvSpPr>
        <p:spPr>
          <a:xfrm>
            <a:off x="897082" y="803633"/>
            <a:ext cx="533400" cy="41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391400" y="782851"/>
            <a:ext cx="533400" cy="41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873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1172712"/>
            <a:ext cx="5886470" cy="634847"/>
          </a:xfrm>
        </p:spPr>
        <p:txBody>
          <a:bodyPr>
            <a:normAutofit/>
          </a:bodyPr>
          <a:lstStyle/>
          <a:p>
            <a:r>
              <a:rPr lang="en-US" dirty="0" smtClean="0"/>
              <a:t>Benefits of Small Group Learning</a:t>
            </a:r>
            <a:endParaRPr lang="en-US" dirty="0"/>
          </a:p>
        </p:txBody>
      </p:sp>
      <p:sp>
        <p:nvSpPr>
          <p:cNvPr id="3" name="Content Placeholder 2"/>
          <p:cNvSpPr>
            <a:spLocks noGrp="1"/>
          </p:cNvSpPr>
          <p:nvPr>
            <p:ph sz="quarter" idx="1"/>
          </p:nvPr>
        </p:nvSpPr>
        <p:spPr>
          <a:xfrm>
            <a:off x="138545" y="1676400"/>
            <a:ext cx="8686800" cy="5029200"/>
          </a:xfrm>
        </p:spPr>
        <p:txBody>
          <a:bodyPr>
            <a:normAutofit lnSpcReduction="10000"/>
          </a:bodyPr>
          <a:lstStyle/>
          <a:p>
            <a:pPr>
              <a:lnSpc>
                <a:spcPct val="160000"/>
              </a:lnSpc>
            </a:pPr>
            <a:r>
              <a:rPr lang="en-US" dirty="0" smtClean="0"/>
              <a:t>Allows for more </a:t>
            </a:r>
            <a:r>
              <a:rPr lang="en-US" b="1" dirty="0" smtClean="0"/>
              <a:t>communication</a:t>
            </a:r>
            <a:r>
              <a:rPr lang="en-US" dirty="0" smtClean="0"/>
              <a:t> </a:t>
            </a:r>
            <a:r>
              <a:rPr lang="en-US" dirty="0"/>
              <a:t>and interaction in a </a:t>
            </a:r>
            <a:r>
              <a:rPr lang="en-US" dirty="0" smtClean="0"/>
              <a:t>more </a:t>
            </a:r>
            <a:r>
              <a:rPr lang="en-US" dirty="0"/>
              <a:t>relaxed </a:t>
            </a:r>
            <a:r>
              <a:rPr lang="en-US" dirty="0" smtClean="0"/>
              <a:t>setting</a:t>
            </a:r>
          </a:p>
          <a:p>
            <a:pPr>
              <a:lnSpc>
                <a:spcPct val="160000"/>
              </a:lnSpc>
            </a:pPr>
            <a:r>
              <a:rPr lang="en-US" dirty="0" smtClean="0"/>
              <a:t>Students are more questions and explanations (</a:t>
            </a:r>
            <a:r>
              <a:rPr lang="en-US" b="1" dirty="0" smtClean="0"/>
              <a:t>critical thinking</a:t>
            </a:r>
            <a:r>
              <a:rPr lang="en-US" dirty="0" smtClean="0"/>
              <a:t>).</a:t>
            </a:r>
            <a:endParaRPr lang="en-US" dirty="0"/>
          </a:p>
          <a:p>
            <a:pPr>
              <a:lnSpc>
                <a:spcPct val="160000"/>
              </a:lnSpc>
            </a:pPr>
            <a:r>
              <a:rPr lang="en-US" dirty="0" smtClean="0"/>
              <a:t>TEAM WORK! Real life problem solving and social interactions</a:t>
            </a:r>
          </a:p>
          <a:p>
            <a:pPr>
              <a:lnSpc>
                <a:spcPct val="160000"/>
              </a:lnSpc>
            </a:pPr>
            <a:r>
              <a:rPr lang="en-US" dirty="0" smtClean="0"/>
              <a:t>Real use of social language and English for specific purposes.</a:t>
            </a:r>
            <a:endParaRPr lang="en-US" dirty="0"/>
          </a:p>
          <a:p>
            <a:pPr>
              <a:lnSpc>
                <a:spcPct val="160000"/>
              </a:lnSpc>
            </a:pPr>
            <a:r>
              <a:rPr lang="en-US" dirty="0" smtClean="0"/>
              <a:t>Can group students by levels and needs.</a:t>
            </a:r>
          </a:p>
          <a:p>
            <a:pPr>
              <a:lnSpc>
                <a:spcPct val="160000"/>
              </a:lnSpc>
            </a:pPr>
            <a:r>
              <a:rPr lang="en-US" dirty="0" smtClean="0"/>
              <a:t>Allows time to work with lower level students</a:t>
            </a:r>
            <a:endParaRPr lang="en-US" dirty="0"/>
          </a:p>
        </p:txBody>
      </p:sp>
      <p:sp>
        <p:nvSpPr>
          <p:cNvPr id="4" name="Rectangle 3"/>
          <p:cNvSpPr/>
          <p:nvPr/>
        </p:nvSpPr>
        <p:spPr>
          <a:xfrm>
            <a:off x="173181" y="228600"/>
            <a:ext cx="464742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Collaboration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3367">
            <a:off x="6199362" y="250522"/>
            <a:ext cx="2334215" cy="175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884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019800" cy="579438"/>
          </a:xfrm>
        </p:spPr>
        <p:txBody>
          <a:bodyPr/>
          <a:lstStyle/>
          <a:p>
            <a:r>
              <a:rPr lang="en-US" dirty="0" smtClean="0">
                <a:solidFill>
                  <a:srgbClr val="00B050"/>
                </a:solidFill>
              </a:rPr>
              <a:t>STUDENT CENTERED LESSON</a:t>
            </a:r>
            <a:endParaRPr lang="en-US" dirty="0">
              <a:solidFill>
                <a:srgbClr val="00B050"/>
              </a:solidFill>
            </a:endParaRPr>
          </a:p>
        </p:txBody>
      </p:sp>
      <p:pic>
        <p:nvPicPr>
          <p:cNvPr id="1026" name="Picture 2" descr="http://activerain.com/image_store/uploads/9/3/0/3/5/ar13146673053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42" y="914400"/>
            <a:ext cx="3660958" cy="5806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7678" y="1496566"/>
            <a:ext cx="1156086" cy="707886"/>
          </a:xfrm>
          <a:prstGeom prst="rect">
            <a:avLst/>
          </a:prstGeom>
          <a:noFill/>
        </p:spPr>
        <p:txBody>
          <a:bodyPr wrap="none" rtlCol="0">
            <a:spAutoFit/>
          </a:bodyPr>
          <a:lstStyle/>
          <a:p>
            <a:r>
              <a:rPr lang="en-US" sz="4000" dirty="0" smtClean="0"/>
              <a:t>I DO</a:t>
            </a:r>
            <a:endParaRPr lang="en-US" sz="4000" dirty="0"/>
          </a:p>
        </p:txBody>
      </p:sp>
      <p:sp>
        <p:nvSpPr>
          <p:cNvPr id="6" name="TextBox 5"/>
          <p:cNvSpPr txBox="1"/>
          <p:nvPr/>
        </p:nvSpPr>
        <p:spPr>
          <a:xfrm>
            <a:off x="1218792" y="3463637"/>
            <a:ext cx="1766830" cy="707886"/>
          </a:xfrm>
          <a:prstGeom prst="rect">
            <a:avLst/>
          </a:prstGeom>
          <a:noFill/>
        </p:spPr>
        <p:txBody>
          <a:bodyPr wrap="none" rtlCol="0">
            <a:spAutoFit/>
          </a:bodyPr>
          <a:lstStyle/>
          <a:p>
            <a:r>
              <a:rPr lang="en-US" sz="4000" dirty="0" smtClean="0"/>
              <a:t>WE DO</a:t>
            </a:r>
            <a:endParaRPr lang="en-US" sz="4000" dirty="0"/>
          </a:p>
        </p:txBody>
      </p:sp>
      <p:sp>
        <p:nvSpPr>
          <p:cNvPr id="7" name="TextBox 6"/>
          <p:cNvSpPr txBox="1"/>
          <p:nvPr/>
        </p:nvSpPr>
        <p:spPr>
          <a:xfrm>
            <a:off x="1172305" y="5486400"/>
            <a:ext cx="1859805" cy="646331"/>
          </a:xfrm>
          <a:prstGeom prst="rect">
            <a:avLst/>
          </a:prstGeom>
          <a:noFill/>
        </p:spPr>
        <p:txBody>
          <a:bodyPr wrap="none" rtlCol="0">
            <a:spAutoFit/>
          </a:bodyPr>
          <a:lstStyle/>
          <a:p>
            <a:r>
              <a:rPr lang="en-US" sz="3600" dirty="0" smtClean="0"/>
              <a:t>YOU DO</a:t>
            </a:r>
            <a:endParaRPr lang="en-US" sz="3600" dirty="0"/>
          </a:p>
        </p:txBody>
      </p:sp>
      <p:sp>
        <p:nvSpPr>
          <p:cNvPr id="5" name="TextBox 4"/>
          <p:cNvSpPr txBox="1"/>
          <p:nvPr/>
        </p:nvSpPr>
        <p:spPr>
          <a:xfrm>
            <a:off x="4571999" y="1281122"/>
            <a:ext cx="4057521"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Teacher gives goals/objectives.</a:t>
            </a:r>
          </a:p>
          <a:p>
            <a:pPr marL="285750" indent="-285750">
              <a:buFont typeface="Arial" panose="020B0604020202020204" pitchFamily="34" charset="0"/>
              <a:buChar char="•"/>
            </a:pPr>
            <a:r>
              <a:rPr lang="en-US" dirty="0" smtClean="0"/>
              <a:t>Models learning task- thinks out loud.</a:t>
            </a:r>
          </a:p>
          <a:p>
            <a:pPr marL="285750" indent="-285750">
              <a:buFont typeface="Arial" panose="020B0604020202020204" pitchFamily="34" charset="0"/>
              <a:buChar char="•"/>
            </a:pPr>
            <a:r>
              <a:rPr lang="en-US" dirty="0" smtClean="0"/>
              <a:t>Lectures as students listen/note-take</a:t>
            </a:r>
            <a:endParaRPr lang="en-US" dirty="0"/>
          </a:p>
        </p:txBody>
      </p:sp>
      <p:sp>
        <p:nvSpPr>
          <p:cNvPr id="9" name="TextBox 8"/>
          <p:cNvSpPr txBox="1"/>
          <p:nvPr/>
        </p:nvSpPr>
        <p:spPr>
          <a:xfrm>
            <a:off x="4571999" y="2875977"/>
            <a:ext cx="3733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Students try task in pairs, or with guidance of the teacher.</a:t>
            </a:r>
          </a:p>
          <a:p>
            <a:pPr marL="285750" indent="-285750">
              <a:buFont typeface="Arial" panose="020B0604020202020204" pitchFamily="34" charset="0"/>
              <a:buChar char="•"/>
            </a:pPr>
            <a:r>
              <a:rPr lang="en-US" dirty="0" smtClean="0"/>
              <a:t>More modeling if necessary</a:t>
            </a:r>
          </a:p>
          <a:p>
            <a:pPr marL="285750" indent="-285750">
              <a:buFont typeface="Arial" panose="020B0604020202020204" pitchFamily="34" charset="0"/>
              <a:buChar char="•"/>
            </a:pPr>
            <a:r>
              <a:rPr lang="en-US" dirty="0" smtClean="0"/>
              <a:t>Teacher checks for understanding</a:t>
            </a:r>
          </a:p>
          <a:p>
            <a:pPr marL="285750" indent="-285750">
              <a:buFont typeface="Arial" panose="020B0604020202020204" pitchFamily="34" charset="0"/>
              <a:buChar char="•"/>
            </a:pPr>
            <a:r>
              <a:rPr lang="en-US" dirty="0" smtClean="0">
                <a:sym typeface="Wingdings" panose="05000000000000000000" pitchFamily="2" charset="2"/>
              </a:rPr>
              <a:t> Meet with lower level learners</a:t>
            </a:r>
            <a:endParaRPr lang="en-US" dirty="0" smtClean="0"/>
          </a:p>
          <a:p>
            <a:endParaRPr lang="en-US" dirty="0" smtClean="0"/>
          </a:p>
        </p:txBody>
      </p:sp>
      <p:sp>
        <p:nvSpPr>
          <p:cNvPr id="10" name="TextBox 9"/>
          <p:cNvSpPr txBox="1"/>
          <p:nvPr/>
        </p:nvSpPr>
        <p:spPr>
          <a:xfrm>
            <a:off x="4571999" y="5103674"/>
            <a:ext cx="4209921"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Collaborative learning</a:t>
            </a:r>
          </a:p>
          <a:p>
            <a:pPr marL="285750" indent="-285750">
              <a:buFont typeface="Arial" panose="020B0604020202020204" pitchFamily="34" charset="0"/>
              <a:buChar char="•"/>
            </a:pPr>
            <a:r>
              <a:rPr lang="en-US" dirty="0" smtClean="0"/>
              <a:t>Students work independently from teacher in small groups or alone</a:t>
            </a:r>
          </a:p>
          <a:p>
            <a:pPr marL="285750" indent="-285750">
              <a:buFont typeface="Arial" panose="020B0604020202020204" pitchFamily="34" charset="0"/>
              <a:buChar char="•"/>
            </a:pPr>
            <a:r>
              <a:rPr lang="en-US" dirty="0" smtClean="0"/>
              <a:t>Teacher checks for understanding</a:t>
            </a:r>
          </a:p>
          <a:p>
            <a:pPr marL="285750" indent="-285750">
              <a:buFont typeface="Arial" panose="020B0604020202020204" pitchFamily="34" charset="0"/>
              <a:buChar char="•"/>
            </a:pPr>
            <a:r>
              <a:rPr lang="en-US" dirty="0" smtClean="0">
                <a:sym typeface="Wingdings" panose="05000000000000000000" pitchFamily="2" charset="2"/>
              </a:rPr>
              <a:t> Meet with lower level learners</a:t>
            </a:r>
            <a:endParaRPr lang="en-US" dirty="0" smtClean="0"/>
          </a:p>
          <a:p>
            <a:endParaRPr lang="en-US" dirty="0" smtClean="0"/>
          </a:p>
        </p:txBody>
      </p:sp>
    </p:spTree>
    <p:extLst>
      <p:ext uri="{BB962C8B-B14F-4D97-AF65-F5344CB8AC3E}">
        <p14:creationId xmlns:p14="http://schemas.microsoft.com/office/powerpoint/2010/main" val="36747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5"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23" t="3771" r="32734" b="10317"/>
          <a:stretch/>
        </p:blipFill>
        <p:spPr bwMode="auto">
          <a:xfrm>
            <a:off x="2819400" y="21617"/>
            <a:ext cx="5029200" cy="67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861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
            <a:ext cx="788869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Sample lesson plan: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248649" y="1075730"/>
            <a:ext cx="8458200" cy="6463308"/>
          </a:xfrm>
          <a:prstGeom prst="rect">
            <a:avLst/>
          </a:prstGeom>
          <a:noFill/>
        </p:spPr>
        <p:txBody>
          <a:bodyPr wrap="square" rtlCol="0">
            <a:spAutoFit/>
          </a:bodyPr>
          <a:lstStyle/>
          <a:p>
            <a:r>
              <a:rPr lang="en-US" b="1" dirty="0" smtClean="0"/>
              <a:t>Class</a:t>
            </a:r>
            <a:r>
              <a:rPr lang="en-US" dirty="0" smtClean="0"/>
              <a:t>: Speaking III      </a:t>
            </a:r>
            <a:r>
              <a:rPr lang="en-US" b="1" dirty="0" smtClean="0"/>
              <a:t>Unit</a:t>
            </a:r>
            <a:r>
              <a:rPr lang="en-US" dirty="0" smtClean="0"/>
              <a:t>: Travel </a:t>
            </a:r>
          </a:p>
          <a:p>
            <a:r>
              <a:rPr lang="en-US" b="1" dirty="0" smtClean="0"/>
              <a:t>Objective</a:t>
            </a:r>
            <a:r>
              <a:rPr lang="en-US" dirty="0" smtClean="0"/>
              <a:t>: SWBAT use and explain travel idioms.</a:t>
            </a:r>
          </a:p>
          <a:p>
            <a:r>
              <a:rPr lang="en-US" dirty="0"/>
              <a:t>	</a:t>
            </a:r>
            <a:r>
              <a:rPr lang="en-US" dirty="0" smtClean="0"/>
              <a:t>    SWBAT work with a partner to present their work to peers. 	</a:t>
            </a:r>
          </a:p>
          <a:p>
            <a:endParaRPr lang="en-US" dirty="0" smtClean="0"/>
          </a:p>
          <a:p>
            <a:r>
              <a:rPr lang="en-US" b="1" dirty="0" smtClean="0"/>
              <a:t>Agenda</a:t>
            </a:r>
            <a:r>
              <a:rPr lang="en-US" dirty="0" smtClean="0"/>
              <a:t>:</a:t>
            </a:r>
            <a:endParaRPr lang="en-US" dirty="0"/>
          </a:p>
          <a:p>
            <a:pPr marL="342900" indent="-342900">
              <a:buAutoNum type="arabicPeriod"/>
            </a:pPr>
            <a:r>
              <a:rPr lang="en-US" b="1" dirty="0" smtClean="0"/>
              <a:t>Warm Up: </a:t>
            </a:r>
            <a:r>
              <a:rPr lang="en-US" dirty="0" smtClean="0"/>
              <a:t>4 square model vocabulary word: Globetrotter </a:t>
            </a:r>
          </a:p>
          <a:p>
            <a:endParaRPr lang="en-US" b="1" dirty="0" smtClean="0"/>
          </a:p>
          <a:p>
            <a:r>
              <a:rPr lang="en-US" b="1" dirty="0" smtClean="0"/>
              <a:t>Mini Lesson:</a:t>
            </a:r>
          </a:p>
          <a:p>
            <a:r>
              <a:rPr lang="en-US" b="1" dirty="0" smtClean="0"/>
              <a:t>2. I DO: </a:t>
            </a:r>
            <a:r>
              <a:rPr lang="en-US" dirty="0" smtClean="0"/>
              <a:t>Teacher will introduce students to travel idioms.  SW take notes in their chart about the meaning of each new idiom.  SW ask questions for clarification; TW question throughout. </a:t>
            </a:r>
          </a:p>
          <a:p>
            <a:r>
              <a:rPr lang="en-US" b="1" dirty="0" smtClean="0"/>
              <a:t>3. WE DO: </a:t>
            </a:r>
            <a:r>
              <a:rPr lang="en-US" dirty="0" smtClean="0"/>
              <a:t>SW work in partners to complete matching exercise- match the idiom with the correct definition. TW review answers whole class.</a:t>
            </a:r>
          </a:p>
          <a:p>
            <a:r>
              <a:rPr lang="en-US" b="1" dirty="0" smtClean="0"/>
              <a:t>4. YOU DO: </a:t>
            </a:r>
            <a:r>
              <a:rPr lang="en-US" dirty="0" smtClean="0"/>
              <a:t>SW get a slip of paper with half of an idiom written on it.  They have to find the student who has the other half of paper that matches their idiom.  Pairs will then work together to draw a picture to represent their travel idiom.  SW use that travel in idiom in a sentence. </a:t>
            </a:r>
          </a:p>
          <a:p>
            <a:r>
              <a:rPr lang="en-US" b="1" dirty="0" smtClean="0"/>
              <a:t>5. Whole Class: </a:t>
            </a:r>
            <a:r>
              <a:rPr lang="en-US" dirty="0" smtClean="0"/>
              <a:t>SW share their picture to the whole class.  Students will guess which idiom they had.  Pairs will then give the sentence they created for the picture. </a:t>
            </a:r>
          </a:p>
          <a:p>
            <a:r>
              <a:rPr lang="en-US" b="1" dirty="0" smtClean="0"/>
              <a:t>6. Wrap Up: </a:t>
            </a:r>
            <a:r>
              <a:rPr lang="en-US" dirty="0" smtClean="0"/>
              <a:t> Students will write 3 sentences.  SW use the word globetrotter and 2 travel idioms in their sentences.  TW collect their sentences at the end of class.</a:t>
            </a:r>
          </a:p>
          <a:p>
            <a:pPr lvl="1"/>
            <a:r>
              <a:rPr lang="en-US" b="1" dirty="0"/>
              <a:t>	</a:t>
            </a:r>
            <a:endParaRPr lang="en-US" b="1" dirty="0" smtClean="0"/>
          </a:p>
          <a:p>
            <a:r>
              <a:rPr lang="en-US" dirty="0" smtClean="0"/>
              <a:t> </a:t>
            </a:r>
            <a:endParaRPr lang="en-US" dirty="0"/>
          </a:p>
        </p:txBody>
      </p:sp>
    </p:spTree>
    <p:extLst>
      <p:ext uri="{BB962C8B-B14F-4D97-AF65-F5344CB8AC3E}">
        <p14:creationId xmlns:p14="http://schemas.microsoft.com/office/powerpoint/2010/main" val="1473490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DO!  </a:t>
            </a:r>
            <a:endParaRPr lang="en-US" dirty="0"/>
          </a:p>
        </p:txBody>
      </p:sp>
      <p:sp>
        <p:nvSpPr>
          <p:cNvPr id="3" name="TextBox 2"/>
          <p:cNvSpPr txBox="1"/>
          <p:nvPr/>
        </p:nvSpPr>
        <p:spPr>
          <a:xfrm>
            <a:off x="533400" y="1828800"/>
            <a:ext cx="7773282" cy="2862322"/>
          </a:xfrm>
          <a:prstGeom prst="rect">
            <a:avLst/>
          </a:prstGeom>
          <a:noFill/>
        </p:spPr>
        <p:txBody>
          <a:bodyPr wrap="none" rtlCol="0">
            <a:spAutoFit/>
          </a:bodyPr>
          <a:lstStyle/>
          <a:p>
            <a:pPr marL="285750" indent="-285750">
              <a:lnSpc>
                <a:spcPct val="250000"/>
              </a:lnSpc>
              <a:buFont typeface="Wingdings" panose="05000000000000000000" pitchFamily="2" charset="2"/>
              <a:buChar char="Ø"/>
            </a:pPr>
            <a:r>
              <a:rPr lang="en-US" dirty="0" smtClean="0"/>
              <a:t>Work with your group to plan a lesson using the student centered lesson plan</a:t>
            </a:r>
          </a:p>
          <a:p>
            <a:pPr marL="285750" indent="-285750">
              <a:lnSpc>
                <a:spcPct val="250000"/>
              </a:lnSpc>
              <a:buFont typeface="Wingdings" panose="05000000000000000000" pitchFamily="2" charset="2"/>
              <a:buChar char="Ø"/>
            </a:pPr>
            <a:r>
              <a:rPr lang="en-US" dirty="0" smtClean="0"/>
              <a:t>Be sure to focus all activities on your objective &amp; standard</a:t>
            </a:r>
          </a:p>
          <a:p>
            <a:pPr marL="285750" indent="-285750">
              <a:lnSpc>
                <a:spcPct val="250000"/>
              </a:lnSpc>
              <a:buFont typeface="Wingdings" panose="05000000000000000000" pitchFamily="2" charset="2"/>
              <a:buChar char="Ø"/>
            </a:pPr>
            <a:r>
              <a:rPr lang="en-US" dirty="0" smtClean="0"/>
              <a:t>Be sure to make the class student centered</a:t>
            </a:r>
          </a:p>
          <a:p>
            <a:pPr marL="285750" indent="-285750">
              <a:lnSpc>
                <a:spcPct val="250000"/>
              </a:lnSpc>
              <a:buFont typeface="Wingdings" panose="05000000000000000000" pitchFamily="2" charset="2"/>
              <a:buChar char="Ø"/>
            </a:pPr>
            <a:r>
              <a:rPr lang="en-US" dirty="0" smtClean="0"/>
              <a:t>How will you know that your students have met the day’s objective? </a:t>
            </a:r>
            <a:endParaRPr lang="en-US" dirty="0"/>
          </a:p>
        </p:txBody>
      </p:sp>
    </p:spTree>
    <p:extLst>
      <p:ext uri="{BB962C8B-B14F-4D97-AF65-F5344CB8AC3E}">
        <p14:creationId xmlns:p14="http://schemas.microsoft.com/office/powerpoint/2010/main" val="3112175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BD fron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06852">
            <a:off x="5801235" y="341240"/>
            <a:ext cx="2617788" cy="3378200"/>
          </a:xfrm>
          <a:prstGeom prst="rect">
            <a:avLst/>
          </a:prstGeom>
          <a:noFill/>
          <a:ln w="25400">
            <a:solidFill>
              <a:schemeClr val="bg2"/>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42316" y="381000"/>
            <a:ext cx="8459368" cy="2169825"/>
          </a:xfrm>
          <a:prstGeom prst="rect">
            <a:avLst/>
          </a:prstGeom>
          <a:noFill/>
        </p:spPr>
        <p:txBody>
          <a:bodyPr wrap="none">
            <a:spAutoFit/>
          </a:bodyPr>
          <a:lstStyle/>
          <a:p>
            <a:pPr algn="ctr">
              <a:spcBef>
                <a:spcPct val="50000"/>
              </a:spcBef>
              <a:defRPr/>
            </a:pPr>
            <a:r>
              <a:rPr lang="en-US" alt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Assessment in  </a:t>
            </a:r>
          </a:p>
          <a:p>
            <a:pPr algn="ctr">
              <a:spcBef>
                <a:spcPct val="50000"/>
              </a:spcBef>
              <a:defRPr/>
            </a:pPr>
            <a:r>
              <a:rPr lang="en-US" alt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Curriculum Development</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841" t="12474" r="16336" b="54761"/>
          <a:stretch/>
        </p:blipFill>
        <p:spPr bwMode="auto">
          <a:xfrm>
            <a:off x="-32489" y="4191000"/>
            <a:ext cx="8824686" cy="239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325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3252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ASSESSMENT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04800" y="3383054"/>
            <a:ext cx="6096000" cy="2677656"/>
          </a:xfrm>
          <a:prstGeom prst="rect">
            <a:avLst/>
          </a:prstGeom>
        </p:spPr>
        <p:txBody>
          <a:bodyPr wrap="square">
            <a:spAutoFit/>
          </a:bodyPr>
          <a:lstStyle/>
          <a:p>
            <a:r>
              <a:rPr lang="en-US" sz="2400" dirty="0">
                <a:solidFill>
                  <a:srgbClr val="002060"/>
                </a:solidFill>
              </a:rPr>
              <a:t>“Students can hit any target they can see that holds still for them.” ~ Rick </a:t>
            </a:r>
            <a:r>
              <a:rPr lang="en-US" sz="2400" dirty="0" err="1" smtClean="0">
                <a:solidFill>
                  <a:srgbClr val="002060"/>
                </a:solidFill>
              </a:rPr>
              <a:t>Stiggins</a:t>
            </a:r>
            <a:endParaRPr lang="en-US" sz="2400" dirty="0" smtClean="0">
              <a:solidFill>
                <a:srgbClr val="002060"/>
              </a:solidFill>
            </a:endParaRPr>
          </a:p>
          <a:p>
            <a:endParaRPr lang="en-US" sz="2400" dirty="0" smtClean="0">
              <a:solidFill>
                <a:srgbClr val="002060"/>
              </a:solidFill>
            </a:endParaRPr>
          </a:p>
          <a:p>
            <a:r>
              <a:rPr lang="en-US" sz="2400" dirty="0" smtClean="0">
                <a:solidFill>
                  <a:srgbClr val="002060"/>
                </a:solidFill>
              </a:rPr>
              <a:t>Therefore, if </a:t>
            </a:r>
            <a:r>
              <a:rPr lang="en-US" sz="2400" dirty="0">
                <a:solidFill>
                  <a:srgbClr val="002060"/>
                </a:solidFill>
              </a:rPr>
              <a:t>students have </a:t>
            </a:r>
            <a:r>
              <a:rPr lang="en-US" sz="2400" u="sng" dirty="0">
                <a:solidFill>
                  <a:srgbClr val="002060"/>
                </a:solidFill>
              </a:rPr>
              <a:t>no idea </a:t>
            </a:r>
            <a:r>
              <a:rPr lang="en-US" sz="2400" dirty="0">
                <a:solidFill>
                  <a:srgbClr val="002060"/>
                </a:solidFill>
              </a:rPr>
              <a:t>what they </a:t>
            </a:r>
            <a:r>
              <a:rPr lang="en-US" sz="2400" dirty="0" smtClean="0">
                <a:solidFill>
                  <a:srgbClr val="002060"/>
                </a:solidFill>
              </a:rPr>
              <a:t>are </a:t>
            </a:r>
            <a:r>
              <a:rPr lang="en-US" sz="2400" dirty="0">
                <a:solidFill>
                  <a:srgbClr val="002060"/>
                </a:solidFill>
              </a:rPr>
              <a:t>supposed to learn, </a:t>
            </a:r>
            <a:r>
              <a:rPr lang="en-US" sz="2400" dirty="0" smtClean="0">
                <a:solidFill>
                  <a:srgbClr val="002060"/>
                </a:solidFill>
              </a:rPr>
              <a:t>few </a:t>
            </a:r>
            <a:r>
              <a:rPr lang="en-US" sz="2400" dirty="0">
                <a:solidFill>
                  <a:srgbClr val="002060"/>
                </a:solidFill>
              </a:rPr>
              <a:t>of them will be able to monitor their own progress- or hit that target</a:t>
            </a:r>
            <a:r>
              <a:rPr lang="en-US" sz="2400" dirty="0" smtClean="0">
                <a:solidFill>
                  <a:srgbClr val="002060"/>
                </a:solidFill>
              </a:rPr>
              <a:t>.</a:t>
            </a:r>
            <a:endParaRPr lang="en-US" sz="2400" dirty="0">
              <a:solidFill>
                <a:srgbClr val="002060"/>
              </a:solidFill>
            </a:endParaRPr>
          </a:p>
        </p:txBody>
      </p:sp>
      <p:sp>
        <p:nvSpPr>
          <p:cNvPr id="4" name="Rectangle 3"/>
          <p:cNvSpPr/>
          <p:nvPr/>
        </p:nvSpPr>
        <p:spPr>
          <a:xfrm>
            <a:off x="76200" y="1168247"/>
            <a:ext cx="8839200" cy="1692771"/>
          </a:xfrm>
          <a:prstGeom prst="rect">
            <a:avLst/>
          </a:prstGeom>
        </p:spPr>
        <p:txBody>
          <a:bodyPr wrap="square">
            <a:spAutoFit/>
          </a:bodyPr>
          <a:lstStyle/>
          <a:p>
            <a:pPr lvl="0"/>
            <a:r>
              <a:rPr lang="en-US" sz="2600" b="1" dirty="0" smtClean="0">
                <a:solidFill>
                  <a:srgbClr val="002060"/>
                </a:solidFill>
              </a:rPr>
              <a:t>In this part of the workshop, participants will be able to… </a:t>
            </a:r>
          </a:p>
          <a:p>
            <a:pPr lvl="0"/>
            <a:r>
              <a:rPr lang="en-US" sz="2600" dirty="0" smtClean="0">
                <a:solidFill>
                  <a:srgbClr val="002060"/>
                </a:solidFill>
              </a:rPr>
              <a:t>Identify 4 types </a:t>
            </a:r>
            <a:r>
              <a:rPr lang="en-US" sz="2600" dirty="0">
                <a:solidFill>
                  <a:srgbClr val="002060"/>
                </a:solidFill>
              </a:rPr>
              <a:t>of assessment that best assess objectives learned by students.</a:t>
            </a:r>
          </a:p>
        </p:txBody>
      </p:sp>
      <p:pic>
        <p:nvPicPr>
          <p:cNvPr id="5" name="Picture 2" descr="http://lazerbrody.typepad.com/photos/uncategorized/2007/04/16/bullsey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274" t="4082" r="11777" b="4821"/>
          <a:stretch/>
        </p:blipFill>
        <p:spPr bwMode="auto">
          <a:xfrm>
            <a:off x="6705600" y="4721882"/>
            <a:ext cx="2438400" cy="213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85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28" descr="https://encrypted-tbn3.gstatic.com/images?q=tbn:ANd9GcRINZ-g8NJa2zu_Ib_E907fFF2kF3aGEEpc--ObDqnAvm5Okz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9368">
            <a:off x="7103062" y="352693"/>
            <a:ext cx="1781943" cy="207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533400"/>
            <a:ext cx="8686800" cy="5909310"/>
          </a:xfrm>
          <a:prstGeom prst="rect">
            <a:avLst/>
          </a:prstGeom>
          <a:noFill/>
        </p:spPr>
        <p:txBody>
          <a:bodyPr wrap="square" rtlCol="0">
            <a:spAutoFit/>
          </a:bodyPr>
          <a:lstStyle/>
          <a:p>
            <a:pPr algn="ctr">
              <a:lnSpc>
                <a:spcPct val="150000"/>
              </a:lnSpc>
            </a:pPr>
            <a:r>
              <a:rPr lang="en-US" sz="3200" b="1" dirty="0" smtClean="0"/>
              <a:t>4 ASSESSMENT METHODS:</a:t>
            </a:r>
          </a:p>
          <a:p>
            <a:pPr marL="342900" indent="-342900">
              <a:lnSpc>
                <a:spcPct val="150000"/>
              </a:lnSpc>
              <a:buAutoNum type="arabicPeriod"/>
            </a:pPr>
            <a:r>
              <a:rPr lang="en-US" sz="2000" b="1" dirty="0" smtClean="0"/>
              <a:t>Selected Response</a:t>
            </a:r>
            <a:r>
              <a:rPr lang="en-US" sz="2000" dirty="0" smtClean="0"/>
              <a:t>: multiple choice, true/false, matching, 		short answer, and fill in-question.</a:t>
            </a:r>
          </a:p>
          <a:p>
            <a:pPr marL="342900" indent="-342900">
              <a:lnSpc>
                <a:spcPct val="150000"/>
              </a:lnSpc>
              <a:buAutoNum type="arabicPeriod"/>
            </a:pPr>
            <a:r>
              <a:rPr lang="en-US" sz="2000" b="1" dirty="0" smtClean="0"/>
              <a:t>Extended Written Response: </a:t>
            </a:r>
            <a:r>
              <a:rPr lang="en-US" sz="2000" dirty="0" smtClean="0"/>
              <a:t>Asks a student to compare, analyze, interpret, solve &amp; explain, and describe in detail.  This is useful when connecting several ideas, or asking a student to explain their thinking.</a:t>
            </a:r>
          </a:p>
          <a:p>
            <a:pPr marL="342900" indent="-342900">
              <a:lnSpc>
                <a:spcPct val="150000"/>
              </a:lnSpc>
              <a:buAutoNum type="arabicPeriod"/>
            </a:pPr>
            <a:r>
              <a:rPr lang="en-US" sz="2000" b="1" dirty="0" smtClean="0"/>
              <a:t>Performance Assessment</a:t>
            </a:r>
            <a:r>
              <a:rPr lang="en-US" sz="2000" dirty="0" smtClean="0"/>
              <a:t>: an observation &amp; judgment of a performance or product.  </a:t>
            </a:r>
            <a:r>
              <a:rPr lang="en-US" sz="2000" u="sng" dirty="0" smtClean="0"/>
              <a:t>Examples</a:t>
            </a:r>
            <a:r>
              <a:rPr lang="en-US" sz="2000" dirty="0" smtClean="0"/>
              <a:t>: group projects, oral presentation, problem solving, poster project, etc.  Also includes checklists and rubric.</a:t>
            </a:r>
          </a:p>
          <a:p>
            <a:pPr marL="342900" indent="-342900">
              <a:lnSpc>
                <a:spcPct val="150000"/>
              </a:lnSpc>
              <a:buAutoNum type="arabicPeriod"/>
            </a:pPr>
            <a:r>
              <a:rPr lang="en-US" sz="2000" b="1" dirty="0" smtClean="0"/>
              <a:t>Personal Communication</a:t>
            </a:r>
            <a:r>
              <a:rPr lang="en-US" sz="2000" dirty="0" smtClean="0"/>
              <a:t>: information from interacting with students. </a:t>
            </a:r>
            <a:r>
              <a:rPr lang="en-US" sz="2000" u="sng" dirty="0" smtClean="0"/>
              <a:t>Examples</a:t>
            </a:r>
            <a:r>
              <a:rPr lang="en-US" sz="2000" dirty="0" smtClean="0"/>
              <a:t>: questioning, listening to students, oral exams, conferences, journals, etc.</a:t>
            </a:r>
            <a:endParaRPr lang="en-US" sz="2000" dirty="0"/>
          </a:p>
        </p:txBody>
      </p:sp>
    </p:spTree>
    <p:extLst>
      <p:ext uri="{BB962C8B-B14F-4D97-AF65-F5344CB8AC3E}">
        <p14:creationId xmlns:p14="http://schemas.microsoft.com/office/powerpoint/2010/main" val="1168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304800"/>
            <a:ext cx="8610600" cy="1569660"/>
          </a:xfrm>
          <a:prstGeom prst="rect">
            <a:avLst/>
          </a:prstGeom>
          <a:noFill/>
        </p:spPr>
        <p:txBody>
          <a:bodyPr wrap="square" rtlCol="0">
            <a:spAutoFit/>
          </a:bodyPr>
          <a:lstStyle/>
          <a:p>
            <a:r>
              <a:rPr lang="en-US" sz="2400" b="1" dirty="0" smtClean="0"/>
              <a:t>We Do: </a:t>
            </a:r>
            <a:r>
              <a:rPr lang="en-US" sz="2400" dirty="0" smtClean="0"/>
              <a:t>Look at the objectives below and with your table, decide which assessment method would best assess the objective. (Select Response, Written Response, Performance, or Personal communication)</a:t>
            </a:r>
            <a:endParaRPr lang="en-US" sz="2400" dirty="0"/>
          </a:p>
        </p:txBody>
      </p:sp>
      <p:sp>
        <p:nvSpPr>
          <p:cNvPr id="5" name="TextBox 4"/>
          <p:cNvSpPr txBox="1"/>
          <p:nvPr/>
        </p:nvSpPr>
        <p:spPr>
          <a:xfrm>
            <a:off x="228600" y="2057400"/>
            <a:ext cx="8534401" cy="3416320"/>
          </a:xfrm>
          <a:prstGeom prst="rect">
            <a:avLst/>
          </a:prstGeom>
          <a:noFill/>
        </p:spPr>
        <p:txBody>
          <a:bodyPr wrap="square" rtlCol="0">
            <a:spAutoFit/>
          </a:bodyPr>
          <a:lstStyle/>
          <a:p>
            <a:pPr>
              <a:lnSpc>
                <a:spcPct val="150000"/>
              </a:lnSpc>
            </a:pPr>
            <a:r>
              <a:rPr lang="en-US" sz="2400" dirty="0" smtClean="0"/>
              <a:t>Objectives to be assessed: </a:t>
            </a:r>
          </a:p>
          <a:p>
            <a:pPr marL="342900" indent="-342900">
              <a:lnSpc>
                <a:spcPct val="150000"/>
              </a:lnSpc>
              <a:buAutoNum type="arabicPeriod"/>
            </a:pPr>
            <a:r>
              <a:rPr lang="en-US" sz="2400" dirty="0" smtClean="0"/>
              <a:t>Ability to use Travel Idioms when speaking about traveling.</a:t>
            </a:r>
          </a:p>
          <a:p>
            <a:pPr marL="342900" indent="-342900">
              <a:lnSpc>
                <a:spcPct val="150000"/>
              </a:lnSpc>
              <a:buAutoNum type="arabicPeriod"/>
            </a:pPr>
            <a:r>
              <a:rPr lang="en-US" sz="2400" dirty="0" smtClean="0"/>
              <a:t>Ability </a:t>
            </a:r>
            <a:r>
              <a:rPr lang="en-US" sz="2400" dirty="0" smtClean="0"/>
              <a:t>to participate in a group discussion.</a:t>
            </a:r>
          </a:p>
          <a:p>
            <a:pPr marL="342900" indent="-342900">
              <a:lnSpc>
                <a:spcPct val="150000"/>
              </a:lnSpc>
              <a:buAutoNum type="arabicPeriod"/>
            </a:pPr>
            <a:r>
              <a:rPr lang="en-US" sz="2400" dirty="0" smtClean="0"/>
              <a:t>Ability to use everyday language, such as shopping vocabulary and grammar.</a:t>
            </a:r>
          </a:p>
          <a:p>
            <a:pPr marL="342900" indent="-342900">
              <a:lnSpc>
                <a:spcPct val="150000"/>
              </a:lnSpc>
              <a:buAutoNum type="arabicPeriod"/>
            </a:pPr>
            <a:r>
              <a:rPr lang="en-US" sz="2400" dirty="0" smtClean="0"/>
              <a:t>Ability to compare and contrast 2 cultures. </a:t>
            </a:r>
            <a:endParaRPr lang="en-US" sz="2400" dirty="0"/>
          </a:p>
        </p:txBody>
      </p:sp>
    </p:spTree>
    <p:extLst>
      <p:ext uri="{BB962C8B-B14F-4D97-AF65-F5344CB8AC3E}">
        <p14:creationId xmlns:p14="http://schemas.microsoft.com/office/powerpoint/2010/main" val="258657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minntilt.files.wordpress.com/2011/12/screen-shot-2011-12-05-at-4-02-59-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457200"/>
            <a:ext cx="8118764" cy="607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66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727" y="228600"/>
            <a:ext cx="8229600" cy="1066800"/>
          </a:xfrm>
          <a:prstGeom prst="rect">
            <a:avLst/>
          </a:prstGeom>
        </p:spPr>
        <p:txBody>
          <a:bodyPr vert="horz" anchor="b">
            <a:normAutofit fontScale="8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dirty="0" smtClean="0"/>
              <a:t>YOU DO: What Assessment will you use for your objective? </a:t>
            </a:r>
            <a:br>
              <a:rPr lang="en-US" dirty="0" smtClean="0"/>
            </a:br>
            <a:r>
              <a:rPr lang="en-US" dirty="0" smtClean="0"/>
              <a:t>Take 5 minutes to discuss with your group what assessment works best for you and why. </a:t>
            </a:r>
            <a:endParaRPr lang="en-US" dirty="0"/>
          </a:p>
        </p:txBody>
      </p:sp>
      <p:sp>
        <p:nvSpPr>
          <p:cNvPr id="4" name="Rectangle 3"/>
          <p:cNvSpPr/>
          <p:nvPr/>
        </p:nvSpPr>
        <p:spPr>
          <a:xfrm>
            <a:off x="0" y="1752600"/>
            <a:ext cx="8991600" cy="4247317"/>
          </a:xfrm>
          <a:prstGeom prst="rect">
            <a:avLst/>
          </a:prstGeom>
        </p:spPr>
        <p:txBody>
          <a:bodyPr wrap="square">
            <a:spAutoFit/>
          </a:bodyPr>
          <a:lstStyle/>
          <a:p>
            <a:pPr marL="342900" indent="-342900">
              <a:lnSpc>
                <a:spcPct val="150000"/>
              </a:lnSpc>
              <a:buAutoNum type="arabicPeriod"/>
            </a:pPr>
            <a:r>
              <a:rPr lang="en-US" b="1" dirty="0" smtClean="0"/>
              <a:t>Selected </a:t>
            </a:r>
            <a:r>
              <a:rPr lang="en-US" b="1" dirty="0"/>
              <a:t>Response</a:t>
            </a:r>
            <a:r>
              <a:rPr lang="en-US" dirty="0"/>
              <a:t>: multiple choice, true/false, matching, </a:t>
            </a:r>
            <a:r>
              <a:rPr lang="en-US" dirty="0" smtClean="0"/>
              <a:t> short </a:t>
            </a:r>
            <a:r>
              <a:rPr lang="en-US" dirty="0"/>
              <a:t>answer, and fill in-question.</a:t>
            </a:r>
          </a:p>
          <a:p>
            <a:pPr marL="342900" indent="-342900">
              <a:lnSpc>
                <a:spcPct val="150000"/>
              </a:lnSpc>
              <a:buAutoNum type="arabicPeriod"/>
            </a:pPr>
            <a:r>
              <a:rPr lang="en-US" b="1" dirty="0"/>
              <a:t>Extended Written Response: </a:t>
            </a:r>
            <a:r>
              <a:rPr lang="en-US" dirty="0"/>
              <a:t>Asks a student to compare, analyze, interpret, solve &amp; explain, and describe in detail.  This is useful when connecting several ideas, or asking a student to explain their thinking.</a:t>
            </a:r>
          </a:p>
          <a:p>
            <a:pPr marL="342900" indent="-342900">
              <a:lnSpc>
                <a:spcPct val="150000"/>
              </a:lnSpc>
              <a:buAutoNum type="arabicPeriod"/>
            </a:pPr>
            <a:r>
              <a:rPr lang="en-US" b="1" dirty="0"/>
              <a:t>Performance Assessment</a:t>
            </a:r>
            <a:r>
              <a:rPr lang="en-US" dirty="0"/>
              <a:t>: an observation &amp; judgment of a performance or product.  </a:t>
            </a:r>
            <a:r>
              <a:rPr lang="en-US" u="sng" dirty="0"/>
              <a:t>Examples</a:t>
            </a:r>
            <a:r>
              <a:rPr lang="en-US" dirty="0"/>
              <a:t>: group projects, oral presentation, problem solving, poster project, etc.  Also includes checklists and rubric.</a:t>
            </a:r>
          </a:p>
          <a:p>
            <a:pPr marL="342900" indent="-342900">
              <a:lnSpc>
                <a:spcPct val="150000"/>
              </a:lnSpc>
              <a:buAutoNum type="arabicPeriod"/>
            </a:pPr>
            <a:r>
              <a:rPr lang="en-US" b="1" dirty="0"/>
              <a:t>Personal Communication</a:t>
            </a:r>
            <a:r>
              <a:rPr lang="en-US" dirty="0"/>
              <a:t>: information from interacting with students. </a:t>
            </a:r>
            <a:r>
              <a:rPr lang="en-US" u="sng" dirty="0"/>
              <a:t>Examples</a:t>
            </a:r>
            <a:r>
              <a:rPr lang="en-US" dirty="0"/>
              <a:t>: questioning, listening to students, oral exams, conferences, journals, etc.</a:t>
            </a:r>
          </a:p>
        </p:txBody>
      </p:sp>
    </p:spTree>
    <p:extLst>
      <p:ext uri="{BB962C8B-B14F-4D97-AF65-F5344CB8AC3E}">
        <p14:creationId xmlns:p14="http://schemas.microsoft.com/office/powerpoint/2010/main" val="1286491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azerbrody.typepad.com/photos/uncategorized/2007/04/16/bullsey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74" t="4082" r="11777" b="4821"/>
          <a:stretch/>
        </p:blipFill>
        <p:spPr bwMode="auto">
          <a:xfrm>
            <a:off x="7655062" y="13855"/>
            <a:ext cx="1481586" cy="12979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456" y="144729"/>
            <a:ext cx="6155852"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Rubric &amp; Checklist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75456" y="1068059"/>
            <a:ext cx="7924799" cy="646331"/>
          </a:xfrm>
          <a:prstGeom prst="rect">
            <a:avLst/>
          </a:prstGeom>
          <a:noFill/>
        </p:spPr>
        <p:txBody>
          <a:bodyPr wrap="square" rtlCol="0">
            <a:spAutoFit/>
          </a:bodyPr>
          <a:lstStyle/>
          <a:p>
            <a:r>
              <a:rPr lang="en-US" dirty="0" smtClean="0"/>
              <a:t>Students may not “perform” to your expectations if they do not know what those expectations are. </a:t>
            </a:r>
          </a:p>
        </p:txBody>
      </p:sp>
      <p:graphicFrame>
        <p:nvGraphicFramePr>
          <p:cNvPr id="6" name="Table 5"/>
          <p:cNvGraphicFramePr>
            <a:graphicFrameLocks noGrp="1"/>
          </p:cNvGraphicFramePr>
          <p:nvPr>
            <p:extLst>
              <p:ext uri="{D42A27DB-BD31-4B8C-83A1-F6EECF244321}">
                <p14:modId xmlns:p14="http://schemas.microsoft.com/office/powerpoint/2010/main" val="3554954933"/>
              </p:ext>
            </p:extLst>
          </p:nvPr>
        </p:nvGraphicFramePr>
        <p:xfrm>
          <a:off x="82383" y="1828800"/>
          <a:ext cx="8869950" cy="4759960"/>
        </p:xfrm>
        <a:graphic>
          <a:graphicData uri="http://schemas.openxmlformats.org/drawingml/2006/table">
            <a:tbl>
              <a:tblPr firstRow="1" bandRow="1">
                <a:tableStyleId>{5C22544A-7EE6-4342-B048-85BDC9FD1C3A}</a:tableStyleId>
              </a:tblPr>
              <a:tblGrid>
                <a:gridCol w="4434975"/>
                <a:gridCol w="4434975"/>
              </a:tblGrid>
              <a:tr h="370840">
                <a:tc>
                  <a:txBody>
                    <a:bodyPr/>
                    <a:lstStyle/>
                    <a:p>
                      <a:r>
                        <a:rPr lang="en-US" dirty="0" smtClean="0"/>
                        <a:t>CHECKLIST</a:t>
                      </a:r>
                      <a:endParaRPr lang="en-US" dirty="0"/>
                    </a:p>
                  </a:txBody>
                  <a:tcPr/>
                </a:tc>
                <a:tc>
                  <a:txBody>
                    <a:bodyPr/>
                    <a:lstStyle/>
                    <a:p>
                      <a:r>
                        <a:rPr lang="en-US" dirty="0" smtClean="0"/>
                        <a:t>RUBRIC</a:t>
                      </a:r>
                      <a:endParaRPr lang="en-US" dirty="0"/>
                    </a:p>
                  </a:txBody>
                  <a:tcPr/>
                </a:tc>
              </a:tr>
              <a:tr h="370840">
                <a:tc>
                  <a:txBody>
                    <a:bodyPr/>
                    <a:lstStyle/>
                    <a:p>
                      <a:pPr marL="0" indent="0">
                        <a:buFont typeface="Arial" panose="020B0604020202020204" pitchFamily="34" charset="0"/>
                        <a:buNone/>
                      </a:pPr>
                      <a:r>
                        <a:rPr lang="en-US" b="1" dirty="0" smtClean="0"/>
                        <a:t>Checklist</a:t>
                      </a:r>
                      <a:r>
                        <a:rPr lang="en-US" b="0" baseline="0" dirty="0" smtClean="0"/>
                        <a:t> is </a:t>
                      </a:r>
                      <a:r>
                        <a:rPr lang="en-US" dirty="0" smtClean="0"/>
                        <a:t>given at the time you assign a task to students</a:t>
                      </a:r>
                    </a:p>
                    <a:p>
                      <a:endParaRPr lang="en-US" dirty="0"/>
                    </a:p>
                  </a:txBody>
                  <a:tcPr/>
                </a:tc>
                <a:tc>
                  <a:txBody>
                    <a:bodyPr/>
                    <a:lstStyle/>
                    <a:p>
                      <a:r>
                        <a:rPr lang="en-US" b="1" dirty="0" smtClean="0"/>
                        <a:t>Rubric</a:t>
                      </a:r>
                      <a:r>
                        <a:rPr lang="en-US" dirty="0" smtClean="0"/>
                        <a:t> is used by teacher</a:t>
                      </a:r>
                      <a:r>
                        <a:rPr lang="en-US" baseline="0" dirty="0" smtClean="0"/>
                        <a:t> and/or students after work is complete</a:t>
                      </a:r>
                      <a:endParaRPr lang="en-US" dirty="0"/>
                    </a:p>
                  </a:txBody>
                  <a:tcPr/>
                </a:tc>
              </a:tr>
              <a:tr h="370840">
                <a:tc>
                  <a:txBody>
                    <a:bodyPr/>
                    <a:lstStyle/>
                    <a:p>
                      <a:pPr marL="0" indent="0">
                        <a:buFont typeface="Arial" panose="020B0604020202020204" pitchFamily="34" charset="0"/>
                        <a:buNone/>
                      </a:pPr>
                      <a:r>
                        <a:rPr lang="en-US" dirty="0" smtClean="0"/>
                        <a:t>A </a:t>
                      </a:r>
                      <a:r>
                        <a:rPr lang="en-US" b="1" dirty="0" smtClean="0"/>
                        <a:t>checklist</a:t>
                      </a:r>
                      <a:r>
                        <a:rPr lang="en-US" dirty="0" smtClean="0"/>
                        <a:t> should be given for:</a:t>
                      </a:r>
                    </a:p>
                    <a:p>
                      <a:pPr marL="742950" lvl="1" indent="-285750">
                        <a:buFont typeface="Arial" panose="020B0604020202020204" pitchFamily="34" charset="0"/>
                        <a:buChar char="•"/>
                      </a:pPr>
                      <a:r>
                        <a:rPr lang="en-US" dirty="0" smtClean="0"/>
                        <a:t>Written Response</a:t>
                      </a:r>
                    </a:p>
                    <a:p>
                      <a:pPr marL="742950" lvl="1" indent="-285750">
                        <a:buFont typeface="Arial" panose="020B0604020202020204" pitchFamily="34" charset="0"/>
                        <a:buChar char="•"/>
                      </a:pPr>
                      <a:r>
                        <a:rPr lang="en-US" dirty="0" smtClean="0"/>
                        <a:t>Performance Assessment</a:t>
                      </a:r>
                    </a:p>
                    <a:p>
                      <a:endParaRPr lang="en-US" dirty="0"/>
                    </a:p>
                  </a:txBody>
                  <a:tcPr/>
                </a:tc>
                <a:tc>
                  <a:txBody>
                    <a:bodyPr/>
                    <a:lstStyle/>
                    <a:p>
                      <a:r>
                        <a:rPr lang="en-US" dirty="0" smtClean="0"/>
                        <a:t>Rubric should be</a:t>
                      </a:r>
                      <a:r>
                        <a:rPr lang="en-US" baseline="0" dirty="0" smtClean="0"/>
                        <a:t> given for: </a:t>
                      </a:r>
                    </a:p>
                    <a:p>
                      <a:pPr marL="742950" lvl="1" indent="-285750">
                        <a:buFont typeface="Arial" panose="020B0604020202020204" pitchFamily="34" charset="0"/>
                        <a:buChar char="•"/>
                      </a:pPr>
                      <a:r>
                        <a:rPr lang="en-US" dirty="0" smtClean="0"/>
                        <a:t>Written Response</a:t>
                      </a:r>
                    </a:p>
                    <a:p>
                      <a:pPr marL="742950" lvl="1" indent="-285750">
                        <a:buFont typeface="Arial" panose="020B0604020202020204" pitchFamily="34" charset="0"/>
                        <a:buChar char="•"/>
                      </a:pPr>
                      <a:r>
                        <a:rPr lang="en-US" dirty="0" smtClean="0"/>
                        <a:t>Performance Assessment</a:t>
                      </a:r>
                    </a:p>
                    <a:p>
                      <a:pPr marL="742950" lvl="1" indent="-285750">
                        <a:buFont typeface="Arial" panose="020B0604020202020204" pitchFamily="34" charset="0"/>
                        <a:buChar char="•"/>
                      </a:pPr>
                      <a:r>
                        <a:rPr lang="en-US" dirty="0" smtClean="0"/>
                        <a:t>Personal Communication</a:t>
                      </a:r>
                    </a:p>
                    <a:p>
                      <a:endParaRPr lang="en-US" dirty="0"/>
                    </a:p>
                  </a:txBody>
                  <a:tcPr/>
                </a:tc>
              </a:tr>
              <a:tr h="370840">
                <a:tc>
                  <a:txBody>
                    <a:bodyPr/>
                    <a:lstStyle/>
                    <a:p>
                      <a:r>
                        <a:rPr lang="en-US" b="1" dirty="0" smtClean="0"/>
                        <a:t>Purpose</a:t>
                      </a:r>
                      <a:r>
                        <a:rPr lang="en-US" dirty="0" smtClean="0"/>
                        <a:t>: so students know how to achieve a perfect score</a:t>
                      </a:r>
                      <a:endParaRPr lang="en-US" dirty="0"/>
                    </a:p>
                  </a:txBody>
                  <a:tcPr/>
                </a:tc>
                <a:tc>
                  <a:txBody>
                    <a:bodyPr/>
                    <a:lstStyle/>
                    <a:p>
                      <a:r>
                        <a:rPr lang="en-US" b="1" dirty="0" smtClean="0"/>
                        <a:t>Purpose</a:t>
                      </a:r>
                      <a:r>
                        <a:rPr lang="en-US" dirty="0" smtClean="0"/>
                        <a:t>: </a:t>
                      </a:r>
                    </a:p>
                    <a:p>
                      <a:pPr marL="285750" indent="-285750">
                        <a:buFont typeface="Arial" panose="020B0604020202020204" pitchFamily="34" charset="0"/>
                        <a:buChar char="•"/>
                      </a:pPr>
                      <a:r>
                        <a:rPr lang="en-US" dirty="0" smtClean="0"/>
                        <a:t>Students see where their grade came from.  </a:t>
                      </a:r>
                    </a:p>
                    <a:p>
                      <a:pPr marL="285750" indent="-285750">
                        <a:buFont typeface="Arial" panose="020B0604020202020204" pitchFamily="34" charset="0"/>
                        <a:buChar char="•"/>
                      </a:pPr>
                      <a:r>
                        <a:rPr lang="en-US" dirty="0" smtClean="0"/>
                        <a:t>Students can see where they need</a:t>
                      </a:r>
                      <a:r>
                        <a:rPr lang="en-US" baseline="0" dirty="0" smtClean="0"/>
                        <a:t> to improve. </a:t>
                      </a:r>
                    </a:p>
                    <a:p>
                      <a:pPr marL="285750" indent="-285750">
                        <a:buFont typeface="Arial" panose="020B0604020202020204" pitchFamily="34" charset="0"/>
                        <a:buChar char="•"/>
                      </a:pPr>
                      <a:r>
                        <a:rPr lang="en-US" baseline="0" dirty="0" smtClean="0"/>
                        <a:t>Students can grade each other </a:t>
                      </a:r>
                      <a:r>
                        <a:rPr lang="en-US" baseline="0" dirty="0" smtClean="0">
                          <a:sym typeface="Wingdings" panose="05000000000000000000" pitchFamily="2" charset="2"/>
                        </a:rPr>
                        <a:t> more aware of performance indicators</a:t>
                      </a:r>
                      <a:endParaRPr lang="en-US" dirty="0"/>
                    </a:p>
                  </a:txBody>
                  <a:tcPr/>
                </a:tc>
              </a:tr>
            </a:tbl>
          </a:graphicData>
        </a:graphic>
      </p:graphicFrame>
    </p:spTree>
    <p:extLst>
      <p:ext uri="{BB962C8B-B14F-4D97-AF65-F5344CB8AC3E}">
        <p14:creationId xmlns:p14="http://schemas.microsoft.com/office/powerpoint/2010/main" val="3553540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2438400" cy="503238"/>
          </a:xfrm>
        </p:spPr>
        <p:txBody>
          <a:bodyPr>
            <a:normAutofit fontScale="90000"/>
          </a:bodyPr>
          <a:lstStyle/>
          <a:p>
            <a:r>
              <a:rPr lang="en-US" dirty="0" smtClean="0"/>
              <a:t>Sample rubric</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01552927"/>
              </p:ext>
            </p:extLst>
          </p:nvPr>
        </p:nvGraphicFramePr>
        <p:xfrm>
          <a:off x="228600" y="990600"/>
          <a:ext cx="8001000" cy="5410202"/>
        </p:xfrm>
        <a:graphic>
          <a:graphicData uri="http://schemas.openxmlformats.org/drawingml/2006/table">
            <a:tbl>
              <a:tblPr>
                <a:tableStyleId>{5C22544A-7EE6-4342-B048-85BDC9FD1C3A}</a:tableStyleId>
              </a:tblPr>
              <a:tblGrid>
                <a:gridCol w="6315176"/>
                <a:gridCol w="1685824"/>
              </a:tblGrid>
              <a:tr h="440108">
                <a:tc>
                  <a:txBody>
                    <a:bodyPr/>
                    <a:lstStyle/>
                    <a:p>
                      <a:pPr marL="0" marR="0" algn="ctr">
                        <a:lnSpc>
                          <a:spcPct val="115000"/>
                        </a:lnSpc>
                        <a:spcBef>
                          <a:spcPts val="0"/>
                        </a:spcBef>
                        <a:spcAft>
                          <a:spcPts val="0"/>
                        </a:spcAft>
                      </a:pPr>
                      <a:r>
                        <a:rPr lang="en-US" sz="1600" dirty="0">
                          <a:effectLst/>
                        </a:rPr>
                        <a:t>Travel Presentation 1: Individual Work Rubric:</a:t>
                      </a:r>
                      <a:endParaRPr lang="en-US" sz="1600" b="1" dirty="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Score:</a:t>
                      </a:r>
                      <a:endParaRPr lang="en-US" sz="1200" b="1">
                        <a:solidFill>
                          <a:srgbClr val="000000"/>
                        </a:solidFill>
                        <a:effectLst/>
                        <a:latin typeface="Helvetica"/>
                        <a:ea typeface="ヒラギノ角ゴ Pro W3"/>
                        <a:cs typeface="Times New Roman"/>
                      </a:endParaRPr>
                    </a:p>
                  </a:txBody>
                  <a:tcPr marL="63500" marR="63500" marT="63500" marB="63500"/>
                </a:tc>
              </a:tr>
              <a:tr h="729954">
                <a:tc>
                  <a:txBody>
                    <a:bodyPr/>
                    <a:lstStyle/>
                    <a:p>
                      <a:pPr marL="342900" marR="0" lvl="0" indent="-342900" algn="ctr">
                        <a:lnSpc>
                          <a:spcPct val="115000"/>
                        </a:lnSpc>
                        <a:spcBef>
                          <a:spcPts val="0"/>
                        </a:spcBef>
                        <a:spcAft>
                          <a:spcPts val="0"/>
                        </a:spcAft>
                        <a:buFont typeface="Arial"/>
                        <a:buChar char="✓"/>
                      </a:pPr>
                      <a:r>
                        <a:rPr lang="en-US" sz="1600" dirty="0">
                          <a:effectLst/>
                        </a:rPr>
                        <a:t>CONTENT: Material was presented clearly / students explains where they would travel to and 3 reasons why</a:t>
                      </a:r>
                      <a:endParaRPr lang="en-US" sz="1600" dirty="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1     2     3     4</a:t>
                      </a:r>
                      <a:endParaRPr lang="en-US" sz="1200">
                        <a:solidFill>
                          <a:srgbClr val="000000"/>
                        </a:solidFill>
                        <a:effectLst/>
                        <a:latin typeface="Helvetica"/>
                        <a:ea typeface="ヒラギノ角ゴ Pro W3"/>
                        <a:cs typeface="Times New Roman"/>
                      </a:endParaRPr>
                    </a:p>
                  </a:txBody>
                  <a:tcPr marL="63500" marR="63500" marT="63500" marB="63500"/>
                </a:tc>
              </a:tr>
              <a:tr h="440108">
                <a:tc>
                  <a:txBody>
                    <a:bodyPr/>
                    <a:lstStyle/>
                    <a:p>
                      <a:pPr marL="342900" marR="0" lvl="0" indent="-342900" algn="ctr">
                        <a:lnSpc>
                          <a:spcPct val="115000"/>
                        </a:lnSpc>
                        <a:spcBef>
                          <a:spcPts val="0"/>
                        </a:spcBef>
                        <a:spcAft>
                          <a:spcPts val="0"/>
                        </a:spcAft>
                        <a:buFont typeface="Arial"/>
                        <a:buChar char="✓"/>
                      </a:pPr>
                      <a:r>
                        <a:rPr lang="en-US" sz="1600">
                          <a:effectLst/>
                        </a:rPr>
                        <a:t>ACCURACY: grammar / pronunciation / vocabulary</a:t>
                      </a:r>
                      <a:endParaRPr lang="en-US" sz="160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1     2     3     4</a:t>
                      </a:r>
                      <a:endParaRPr lang="en-US" sz="1200">
                        <a:solidFill>
                          <a:srgbClr val="000000"/>
                        </a:solidFill>
                        <a:effectLst/>
                        <a:latin typeface="Helvetica"/>
                        <a:ea typeface="ヒラギノ角ゴ Pro W3"/>
                        <a:cs typeface="Times New Roman"/>
                      </a:endParaRPr>
                    </a:p>
                  </a:txBody>
                  <a:tcPr marL="63500" marR="63500" marT="63500" marB="63500"/>
                </a:tc>
              </a:tr>
              <a:tr h="729954">
                <a:tc>
                  <a:txBody>
                    <a:bodyPr/>
                    <a:lstStyle/>
                    <a:p>
                      <a:pPr marL="342900" marR="0" lvl="0" indent="-342900" algn="ctr">
                        <a:lnSpc>
                          <a:spcPct val="115000"/>
                        </a:lnSpc>
                        <a:spcBef>
                          <a:spcPts val="0"/>
                        </a:spcBef>
                        <a:spcAft>
                          <a:spcPts val="0"/>
                        </a:spcAft>
                        <a:buFont typeface="Arial"/>
                        <a:buChar char="✓"/>
                      </a:pPr>
                      <a:r>
                        <a:rPr lang="en-US" sz="1600">
                          <a:effectLst/>
                        </a:rPr>
                        <a:t>VOLUME/TONE/PACING/FLUENCY: spoke loud / clear / with appropriate enthusiasm</a:t>
                      </a:r>
                      <a:endParaRPr lang="en-US" sz="160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1     2     3     4</a:t>
                      </a:r>
                      <a:endParaRPr lang="en-US" sz="1200">
                        <a:solidFill>
                          <a:srgbClr val="000000"/>
                        </a:solidFill>
                        <a:effectLst/>
                        <a:latin typeface="Helvetica"/>
                        <a:ea typeface="ヒラギノ角ゴ Pro W3"/>
                        <a:cs typeface="Times New Roman"/>
                      </a:endParaRPr>
                    </a:p>
                  </a:txBody>
                  <a:tcPr marL="63500" marR="63500" marT="63500" marB="63500"/>
                </a:tc>
              </a:tr>
              <a:tr h="729954">
                <a:tc>
                  <a:txBody>
                    <a:bodyPr/>
                    <a:lstStyle/>
                    <a:p>
                      <a:pPr marL="342900" marR="0" lvl="0" indent="-342900" algn="ctr">
                        <a:lnSpc>
                          <a:spcPct val="115000"/>
                        </a:lnSpc>
                        <a:spcBef>
                          <a:spcPts val="0"/>
                        </a:spcBef>
                        <a:spcAft>
                          <a:spcPts val="0"/>
                        </a:spcAft>
                        <a:buFont typeface="Arial"/>
                        <a:buChar char="✓"/>
                      </a:pPr>
                      <a:r>
                        <a:rPr lang="en-US" sz="1600">
                          <a:effectLst/>
                        </a:rPr>
                        <a:t>PREPARATION: Presentation was prepared ahead of time / shows evidence that travel destination was researched</a:t>
                      </a:r>
                      <a:endParaRPr lang="en-US" sz="160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1     2     3     4</a:t>
                      </a:r>
                      <a:endParaRPr lang="en-US" sz="1200">
                        <a:solidFill>
                          <a:srgbClr val="000000"/>
                        </a:solidFill>
                        <a:effectLst/>
                        <a:latin typeface="Helvetica"/>
                        <a:ea typeface="ヒラギノ角ゴ Pro W3"/>
                        <a:cs typeface="Times New Roman"/>
                      </a:endParaRPr>
                    </a:p>
                  </a:txBody>
                  <a:tcPr marL="63500" marR="63500" marT="63500" marB="63500"/>
                </a:tc>
              </a:tr>
              <a:tr h="729954">
                <a:tc>
                  <a:txBody>
                    <a:bodyPr/>
                    <a:lstStyle/>
                    <a:p>
                      <a:pPr marL="342900" marR="0" lvl="0" indent="-342900" algn="ctr">
                        <a:lnSpc>
                          <a:spcPct val="115000"/>
                        </a:lnSpc>
                        <a:spcBef>
                          <a:spcPts val="0"/>
                        </a:spcBef>
                        <a:spcAft>
                          <a:spcPts val="0"/>
                        </a:spcAft>
                        <a:buFont typeface="Arial"/>
                        <a:buChar char="✓"/>
                      </a:pPr>
                      <a:r>
                        <a:rPr lang="en-US" sz="1600">
                          <a:effectLst/>
                        </a:rPr>
                        <a:t>BODY LANGUAGE/EYE CONTACT: Presenter looks at audience, is relaxed and confident</a:t>
                      </a:r>
                      <a:endParaRPr lang="en-US" sz="160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1     2     3     4</a:t>
                      </a:r>
                      <a:endParaRPr lang="en-US" sz="1200">
                        <a:solidFill>
                          <a:srgbClr val="000000"/>
                        </a:solidFill>
                        <a:effectLst/>
                        <a:latin typeface="Helvetica"/>
                        <a:ea typeface="ヒラギノ角ゴ Pro W3"/>
                        <a:cs typeface="Times New Roman"/>
                      </a:endParaRPr>
                    </a:p>
                  </a:txBody>
                  <a:tcPr marL="63500" marR="63500" marT="63500" marB="63500"/>
                </a:tc>
              </a:tr>
              <a:tr h="729954">
                <a:tc>
                  <a:txBody>
                    <a:bodyPr/>
                    <a:lstStyle/>
                    <a:p>
                      <a:pPr marL="342900" marR="0" lvl="0" indent="-342900" algn="ctr">
                        <a:lnSpc>
                          <a:spcPct val="115000"/>
                        </a:lnSpc>
                        <a:spcBef>
                          <a:spcPts val="0"/>
                        </a:spcBef>
                        <a:spcAft>
                          <a:spcPts val="0"/>
                        </a:spcAft>
                        <a:buFont typeface="Arial"/>
                        <a:buChar char="✓"/>
                      </a:pPr>
                      <a:r>
                        <a:rPr lang="en-US" sz="1600">
                          <a:effectLst/>
                        </a:rPr>
                        <a:t>NOTE-TAKING: A clear effort was make to write notes on each classmates’ presentation</a:t>
                      </a:r>
                      <a:endParaRPr lang="en-US" sz="160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1     2     3     4</a:t>
                      </a:r>
                      <a:endParaRPr lang="en-US" sz="1200">
                        <a:solidFill>
                          <a:srgbClr val="000000"/>
                        </a:solidFill>
                        <a:effectLst/>
                        <a:latin typeface="Helvetica"/>
                        <a:ea typeface="ヒラギノ角ゴ Pro W3"/>
                        <a:cs typeface="Times New Roman"/>
                      </a:endParaRPr>
                    </a:p>
                  </a:txBody>
                  <a:tcPr marL="63500" marR="63500" marT="63500" marB="63500"/>
                </a:tc>
              </a:tr>
              <a:tr h="440108">
                <a:tc>
                  <a:txBody>
                    <a:bodyPr/>
                    <a:lstStyle/>
                    <a:p>
                      <a:pPr marL="342900" marR="0" lvl="0" indent="-342900" algn="l">
                        <a:lnSpc>
                          <a:spcPct val="115000"/>
                        </a:lnSpc>
                        <a:spcBef>
                          <a:spcPts val="0"/>
                        </a:spcBef>
                        <a:spcAft>
                          <a:spcPts val="0"/>
                        </a:spcAft>
                        <a:buFont typeface="Arial"/>
                        <a:buChar char="✓"/>
                      </a:pPr>
                      <a:r>
                        <a:rPr lang="en-US" sz="1600" dirty="0">
                          <a:effectLst/>
                        </a:rPr>
                        <a:t>NOTES:</a:t>
                      </a:r>
                      <a:endParaRPr lang="en-US" sz="1600" dirty="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a:effectLst/>
                        </a:rPr>
                        <a:t> </a:t>
                      </a:r>
                      <a:endParaRPr lang="en-US" sz="1200">
                        <a:solidFill>
                          <a:srgbClr val="000000"/>
                        </a:solidFill>
                        <a:effectLst/>
                        <a:latin typeface="Helvetica"/>
                        <a:ea typeface="ヒラギノ角ゴ Pro W3"/>
                        <a:cs typeface="Times New Roman"/>
                      </a:endParaRPr>
                    </a:p>
                  </a:txBody>
                  <a:tcPr marL="0" marR="0" marT="63500" marB="63500"/>
                </a:tc>
              </a:tr>
              <a:tr h="440108">
                <a:tc>
                  <a:txBody>
                    <a:bodyPr/>
                    <a:lstStyle/>
                    <a:p>
                      <a:pPr marL="0" marR="0" algn="ctr">
                        <a:lnSpc>
                          <a:spcPct val="115000"/>
                        </a:lnSpc>
                        <a:spcBef>
                          <a:spcPts val="0"/>
                        </a:spcBef>
                        <a:spcAft>
                          <a:spcPts val="0"/>
                        </a:spcAft>
                      </a:pPr>
                      <a:r>
                        <a:rPr lang="en-US" sz="1600" dirty="0">
                          <a:effectLst/>
                        </a:rPr>
                        <a:t>Final Score</a:t>
                      </a:r>
                      <a:endParaRPr lang="en-US" sz="1600" dirty="0">
                        <a:solidFill>
                          <a:srgbClr val="000000"/>
                        </a:solidFill>
                        <a:effectLst/>
                        <a:latin typeface="Helvetica"/>
                        <a:ea typeface="ヒラギノ角ゴ Pro W3"/>
                        <a:cs typeface="Times New Roman"/>
                      </a:endParaRPr>
                    </a:p>
                  </a:txBody>
                  <a:tcPr marL="63500" marR="63500" marT="63500" marB="63500"/>
                </a:tc>
                <a:tc>
                  <a:txBody>
                    <a:bodyPr/>
                    <a:lstStyle/>
                    <a:p>
                      <a:pPr marL="0" marR="0" algn="ctr">
                        <a:lnSpc>
                          <a:spcPct val="115000"/>
                        </a:lnSpc>
                        <a:spcBef>
                          <a:spcPts val="0"/>
                        </a:spcBef>
                        <a:spcAft>
                          <a:spcPts val="0"/>
                        </a:spcAft>
                      </a:pPr>
                      <a:r>
                        <a:rPr lang="en-US" sz="1200" dirty="0">
                          <a:effectLst/>
                        </a:rPr>
                        <a:t>_______/24</a:t>
                      </a:r>
                      <a:endParaRPr lang="en-US" sz="1200" dirty="0">
                        <a:solidFill>
                          <a:srgbClr val="000000"/>
                        </a:solidFill>
                        <a:effectLst/>
                        <a:latin typeface="Helvetica"/>
                        <a:ea typeface="ヒラギノ角ゴ Pro W3"/>
                        <a:cs typeface="Times New Roman"/>
                      </a:endParaRPr>
                    </a:p>
                  </a:txBody>
                  <a:tcPr marL="63500" marR="63500" marT="63500" marB="63500"/>
                </a:tc>
              </a:tr>
            </a:tbl>
          </a:graphicData>
        </a:graphic>
      </p:graphicFrame>
    </p:spTree>
    <p:extLst>
      <p:ext uri="{BB962C8B-B14F-4D97-AF65-F5344CB8AC3E}">
        <p14:creationId xmlns:p14="http://schemas.microsoft.com/office/powerpoint/2010/main" val="19062866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3124200" cy="579438"/>
          </a:xfrm>
        </p:spPr>
        <p:txBody>
          <a:bodyPr/>
          <a:lstStyle/>
          <a:p>
            <a:r>
              <a:rPr lang="en-US" dirty="0" smtClean="0"/>
              <a:t>Sample Checklist</a:t>
            </a:r>
            <a:endParaRPr lang="en-US" dirty="0"/>
          </a:p>
        </p:txBody>
      </p:sp>
      <p:sp>
        <p:nvSpPr>
          <p:cNvPr id="3" name="Rectangle 2"/>
          <p:cNvSpPr/>
          <p:nvPr/>
        </p:nvSpPr>
        <p:spPr>
          <a:xfrm>
            <a:off x="228600" y="914400"/>
            <a:ext cx="8458200" cy="5324535"/>
          </a:xfrm>
          <a:prstGeom prst="rect">
            <a:avLst/>
          </a:prstGeom>
        </p:spPr>
        <p:txBody>
          <a:bodyPr wrap="square">
            <a:spAutoFit/>
          </a:bodyPr>
          <a:lstStyle/>
          <a:p>
            <a:r>
              <a:rPr lang="en-US" sz="2000" b="1" i="1" dirty="0"/>
              <a:t>Assignment 1: Due November 26:</a:t>
            </a:r>
            <a:endParaRPr lang="en-US" sz="2000" dirty="0"/>
          </a:p>
          <a:p>
            <a:r>
              <a:rPr lang="en-US" sz="2000" dirty="0"/>
              <a:t>If you could travel anywhere where would it be and why?</a:t>
            </a:r>
          </a:p>
          <a:p>
            <a:r>
              <a:rPr lang="en-US" sz="2000" dirty="0"/>
              <a:t>You will present to the class your choice of travel, and give 3 reasons why.  You MUST research your choice and give 3 researched reasons in class. </a:t>
            </a:r>
            <a:endParaRPr lang="en-US" sz="2000" dirty="0" smtClean="0"/>
          </a:p>
          <a:p>
            <a:endParaRPr lang="en-US" sz="2000" dirty="0"/>
          </a:p>
          <a:p>
            <a:r>
              <a:rPr lang="en-US" sz="2000" b="1" i="1" dirty="0"/>
              <a:t>Assignment 2: Due December 10:</a:t>
            </a:r>
            <a:endParaRPr lang="en-US" sz="2000" dirty="0"/>
          </a:p>
          <a:p>
            <a:r>
              <a:rPr lang="en-US" sz="2000" dirty="0"/>
              <a:t>You and a partner will create a skit in which you are both traveling together to / from your travel choices.  The assignment must include: </a:t>
            </a:r>
          </a:p>
          <a:p>
            <a:pPr marL="285750" indent="-285750">
              <a:buFont typeface="Wingdings" panose="05000000000000000000" pitchFamily="2" charset="2"/>
              <a:buChar char="ü"/>
            </a:pPr>
            <a:r>
              <a:rPr lang="en-US" sz="2000" dirty="0" smtClean="0"/>
              <a:t>20 </a:t>
            </a:r>
            <a:r>
              <a:rPr lang="en-US" sz="2000" dirty="0"/>
              <a:t>lines (10 each), </a:t>
            </a:r>
            <a:endParaRPr lang="en-US" sz="2000" dirty="0" smtClean="0"/>
          </a:p>
          <a:p>
            <a:pPr marL="285750" indent="-285750">
              <a:buFont typeface="Wingdings" panose="05000000000000000000" pitchFamily="2" charset="2"/>
              <a:buChar char="ü"/>
            </a:pPr>
            <a:r>
              <a:rPr lang="en-US" sz="2000" dirty="0" smtClean="0"/>
              <a:t>discuss </a:t>
            </a:r>
            <a:r>
              <a:rPr lang="en-US" sz="2000" dirty="0"/>
              <a:t>the researched places of travel, </a:t>
            </a:r>
            <a:endParaRPr lang="en-US" sz="2000" dirty="0" smtClean="0"/>
          </a:p>
          <a:p>
            <a:pPr marL="285750" indent="-285750">
              <a:buFont typeface="Wingdings" panose="05000000000000000000" pitchFamily="2" charset="2"/>
              <a:buChar char="ü"/>
            </a:pPr>
            <a:r>
              <a:rPr lang="en-US" sz="2000" dirty="0" smtClean="0"/>
              <a:t>use </a:t>
            </a:r>
            <a:r>
              <a:rPr lang="en-US" sz="2000" dirty="0"/>
              <a:t>the conditional tense at least 2 times, </a:t>
            </a:r>
            <a:endParaRPr lang="en-US" sz="2000" dirty="0" smtClean="0"/>
          </a:p>
          <a:p>
            <a:pPr marL="285750" indent="-285750">
              <a:buFont typeface="Wingdings" panose="05000000000000000000" pitchFamily="2" charset="2"/>
              <a:buChar char="ü"/>
            </a:pPr>
            <a:r>
              <a:rPr lang="en-US" sz="2000" dirty="0" smtClean="0"/>
              <a:t>use </a:t>
            </a:r>
            <a:r>
              <a:rPr lang="en-US" sz="2000" dirty="0"/>
              <a:t>at least 5 travel idioms, </a:t>
            </a:r>
            <a:endParaRPr lang="en-US" sz="2000" dirty="0" smtClean="0"/>
          </a:p>
          <a:p>
            <a:pPr marL="285750" indent="-285750">
              <a:buFont typeface="Wingdings" panose="05000000000000000000" pitchFamily="2" charset="2"/>
              <a:buChar char="ü"/>
            </a:pPr>
            <a:r>
              <a:rPr lang="en-US" sz="2000" dirty="0" smtClean="0"/>
              <a:t>10 </a:t>
            </a:r>
            <a:r>
              <a:rPr lang="en-US" sz="2000" dirty="0"/>
              <a:t>adjectives/adverbs, and </a:t>
            </a:r>
            <a:endParaRPr lang="en-US" sz="2000" dirty="0" smtClean="0"/>
          </a:p>
          <a:p>
            <a:pPr marL="285750" indent="-285750">
              <a:buFont typeface="Wingdings" panose="05000000000000000000" pitchFamily="2" charset="2"/>
              <a:buChar char="ü"/>
            </a:pPr>
            <a:r>
              <a:rPr lang="en-US" sz="2000" dirty="0" smtClean="0"/>
              <a:t>include </a:t>
            </a:r>
            <a:r>
              <a:rPr lang="en-US" sz="2000" dirty="0"/>
              <a:t>learned travel vocabulary. </a:t>
            </a:r>
            <a:endParaRPr lang="en-US" sz="2000" dirty="0" smtClean="0"/>
          </a:p>
          <a:p>
            <a:endParaRPr lang="en-US" sz="2000" dirty="0"/>
          </a:p>
          <a:p>
            <a:r>
              <a:rPr lang="en-US" sz="2000" dirty="0" smtClean="0"/>
              <a:t> </a:t>
            </a:r>
            <a:r>
              <a:rPr lang="en-US" sz="2000" dirty="0"/>
              <a:t>You may include other classmates in your skit if you need to.  Of course, your skit should include proper grammar and forms. Be creative and have fun !!!  </a:t>
            </a:r>
            <a:r>
              <a:rPr lang="en-US" sz="2000" dirty="0">
                <a:sym typeface="Wingdings"/>
              </a:rPr>
              <a:t></a:t>
            </a:r>
            <a:r>
              <a:rPr lang="en-US" sz="2000" dirty="0"/>
              <a:t> </a:t>
            </a:r>
          </a:p>
        </p:txBody>
      </p:sp>
    </p:spTree>
    <p:extLst>
      <p:ext uri="{BB962C8B-B14F-4D97-AF65-F5344CB8AC3E}">
        <p14:creationId xmlns:p14="http://schemas.microsoft.com/office/powerpoint/2010/main" val="24085291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_AwKfx-emqW0/TNgDw49gG-I/AAAAAAAAAH4/PqSQTTPNAu8/s1600/time_for_a_br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6096000" cy="627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42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85800"/>
            <a:ext cx="7911140"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Putting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 All Together!</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Starting to Develop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Curriculum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0" y="3657600"/>
            <a:ext cx="8763000" cy="2862322"/>
          </a:xfrm>
          <a:prstGeom prst="rect">
            <a:avLst/>
          </a:prstGeom>
        </p:spPr>
        <p:txBody>
          <a:bodyPr wrap="square">
            <a:spAutoFit/>
          </a:bodyPr>
          <a:lstStyle/>
          <a:p>
            <a:pPr lvl="0">
              <a:lnSpc>
                <a:spcPct val="150000"/>
              </a:lnSpc>
            </a:pPr>
            <a:r>
              <a:rPr lang="en-US" sz="2400" b="1" dirty="0" smtClean="0"/>
              <a:t>During this session, participants will be able to…</a:t>
            </a:r>
          </a:p>
          <a:p>
            <a:pPr lvl="0">
              <a:lnSpc>
                <a:spcPct val="150000"/>
              </a:lnSpc>
            </a:pPr>
            <a:r>
              <a:rPr lang="en-US" sz="2400" dirty="0" smtClean="0"/>
              <a:t>1. Understand </a:t>
            </a:r>
            <a:r>
              <a:rPr lang="en-US" sz="2400" dirty="0"/>
              <a:t>the structure of </a:t>
            </a:r>
            <a:r>
              <a:rPr lang="en-US" sz="2400" dirty="0" smtClean="0"/>
              <a:t>a unit in a </a:t>
            </a:r>
            <a:r>
              <a:rPr lang="en-US" sz="2400" dirty="0"/>
              <a:t>curriculum </a:t>
            </a:r>
            <a:endParaRPr lang="en-US" sz="2400" dirty="0" smtClean="0"/>
          </a:p>
          <a:p>
            <a:pPr lvl="0">
              <a:lnSpc>
                <a:spcPct val="150000"/>
              </a:lnSpc>
            </a:pPr>
            <a:r>
              <a:rPr lang="en-US" sz="2400" dirty="0" smtClean="0"/>
              <a:t>2. Know how </a:t>
            </a:r>
            <a:r>
              <a:rPr lang="en-US" sz="2400" dirty="0"/>
              <a:t>to develop their own curriculum to enhance the language learning of their students to be more purposeful and create more measurable outcomes. </a:t>
            </a:r>
          </a:p>
        </p:txBody>
      </p:sp>
    </p:spTree>
    <p:extLst>
      <p:ext uri="{BB962C8B-B14F-4D97-AF65-F5344CB8AC3E}">
        <p14:creationId xmlns:p14="http://schemas.microsoft.com/office/powerpoint/2010/main" val="5848593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16388" name="Text Box 4"/>
          <p:cNvSpPr txBox="1">
            <a:spLocks noChangeArrowheads="1"/>
          </p:cNvSpPr>
          <p:nvPr/>
        </p:nvSpPr>
        <p:spPr bwMode="auto">
          <a:xfrm>
            <a:off x="914400" y="3048000"/>
            <a:ext cx="7315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a:t> </a:t>
            </a:r>
            <a:r>
              <a:rPr lang="en-US" altLang="en-US" sz="3600" b="1">
                <a:solidFill>
                  <a:srgbClr val="FFFFFF"/>
                </a:solidFill>
              </a:rPr>
              <a:t>Suggests a planning sequence with three stages:</a:t>
            </a:r>
            <a:endParaRPr lang="en-US" altLang="en-US" sz="3600">
              <a:solidFill>
                <a:srgbClr val="FFFFFF"/>
              </a:solidFill>
            </a:endParaRPr>
          </a:p>
          <a:p>
            <a:pPr lvl="1">
              <a:buFontTx/>
              <a:buChar char="•"/>
            </a:pPr>
            <a:r>
              <a:rPr lang="en-US" altLang="en-US" sz="3200"/>
              <a:t>Identify desired results</a:t>
            </a:r>
          </a:p>
          <a:p>
            <a:pPr lvl="1">
              <a:buFontTx/>
              <a:buChar char="•"/>
            </a:pPr>
            <a:r>
              <a:rPr lang="en-US" altLang="en-US" sz="3200"/>
              <a:t>Determine acceptable evidence</a:t>
            </a:r>
          </a:p>
          <a:p>
            <a:pPr lvl="1">
              <a:buFontTx/>
              <a:buChar char="•"/>
            </a:pPr>
            <a:r>
              <a:rPr lang="en-US" altLang="en-US" sz="3200"/>
              <a:t>Plan learning experiences and instruction</a:t>
            </a:r>
          </a:p>
        </p:txBody>
      </p:sp>
      <p:sp>
        <p:nvSpPr>
          <p:cNvPr id="16389" name="Oval 5"/>
          <p:cNvSpPr>
            <a:spLocks noChangeArrowheads="1"/>
          </p:cNvSpPr>
          <p:nvPr/>
        </p:nvSpPr>
        <p:spPr bwMode="auto">
          <a:xfrm>
            <a:off x="2514600" y="609600"/>
            <a:ext cx="4419600" cy="22860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altLang="en-US" sz="4400" b="1" i="1">
                <a:effectLst>
                  <a:outerShdw blurRad="38100" dist="38100" dir="2700000" algn="tl">
                    <a:srgbClr val="000000"/>
                  </a:outerShdw>
                </a:effectLst>
              </a:rPr>
              <a:t>the</a:t>
            </a:r>
            <a:r>
              <a:rPr lang="en-US" altLang="en-US" sz="4400" b="1">
                <a:effectLst>
                  <a:outerShdw blurRad="38100" dist="38100" dir="2700000" algn="tl">
                    <a:srgbClr val="000000"/>
                  </a:outerShdw>
                </a:effectLst>
              </a:rPr>
              <a:t> Backward</a:t>
            </a:r>
          </a:p>
          <a:p>
            <a:pPr algn="ctr" eaLnBrk="0" hangingPunct="0">
              <a:defRPr/>
            </a:pPr>
            <a:r>
              <a:rPr lang="en-US" altLang="en-US" sz="4400" b="1">
                <a:effectLst>
                  <a:outerShdw blurRad="38100" dist="38100" dir="2700000" algn="tl">
                    <a:srgbClr val="000000"/>
                  </a:outerShdw>
                </a:effectLst>
              </a:rPr>
              <a:t> Design</a:t>
            </a:r>
          </a:p>
          <a:p>
            <a:pPr algn="ctr" eaLnBrk="0" hangingPunct="0">
              <a:defRPr/>
            </a:pPr>
            <a:r>
              <a:rPr lang="en-US" altLang="en-US" sz="4400" b="1">
                <a:effectLst>
                  <a:outerShdw blurRad="38100" dist="38100" dir="2700000" algn="tl">
                    <a:srgbClr val="000000"/>
                  </a:outerShdw>
                </a:effectLst>
              </a:rPr>
              <a:t>Process…</a:t>
            </a:r>
          </a:p>
        </p:txBody>
      </p:sp>
    </p:spTree>
    <p:extLst>
      <p:ext uri="{BB962C8B-B14F-4D97-AF65-F5344CB8AC3E}">
        <p14:creationId xmlns:p14="http://schemas.microsoft.com/office/powerpoint/2010/main" val="333791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anim calcmode="lin" valueType="num">
                                      <p:cBhvr>
                                        <p:cTn id="9" dur="1000" fill="hold"/>
                                        <p:tgtEl>
                                          <p:spTgt spid="163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6388">
                                            <p:txEl>
                                              <p:pRg st="0" end="0"/>
                                            </p:txEl>
                                          </p:spTgt>
                                        </p:tgtEl>
                                        <p:attrNameLst>
                                          <p:attrName>style.visibility</p:attrName>
                                        </p:attrNameLst>
                                      </p:cBhvr>
                                      <p:to>
                                        <p:strVal val="visible"/>
                                      </p:to>
                                    </p:set>
                                    <p:anim calcmode="lin" valueType="num">
                                      <p:cBhvr additive="base">
                                        <p:cTn id="15" dur="500" fill="hold"/>
                                        <p:tgtEl>
                                          <p:spTgt spid="1638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38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388">
                                            <p:txEl>
                                              <p:pRg st="1" end="1"/>
                                            </p:txEl>
                                          </p:spTgt>
                                        </p:tgtEl>
                                        <p:attrNameLst>
                                          <p:attrName>style.visibility</p:attrName>
                                        </p:attrNameLst>
                                      </p:cBhvr>
                                      <p:to>
                                        <p:strVal val="visible"/>
                                      </p:to>
                                    </p:set>
                                    <p:anim calcmode="lin" valueType="num">
                                      <p:cBhvr additive="base">
                                        <p:cTn id="19" dur="500" fill="hold"/>
                                        <p:tgtEl>
                                          <p:spTgt spid="1638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388">
                                            <p:txEl>
                                              <p:pRg st="2" end="2"/>
                                            </p:txEl>
                                          </p:spTgt>
                                        </p:tgtEl>
                                        <p:attrNameLst>
                                          <p:attrName>style.visibility</p:attrName>
                                        </p:attrNameLst>
                                      </p:cBhvr>
                                      <p:to>
                                        <p:strVal val="visible"/>
                                      </p:to>
                                    </p:set>
                                    <p:anim calcmode="lin" valueType="num">
                                      <p:cBhvr additive="base">
                                        <p:cTn id="23" dur="500" fill="hold"/>
                                        <p:tgtEl>
                                          <p:spTgt spid="16388">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388">
                                            <p:txEl>
                                              <p:pRg st="3" end="3"/>
                                            </p:txEl>
                                          </p:spTgt>
                                        </p:tgtEl>
                                        <p:attrNameLst>
                                          <p:attrName>style.visibility</p:attrName>
                                        </p:attrNameLst>
                                      </p:cBhvr>
                                      <p:to>
                                        <p:strVal val="visible"/>
                                      </p:to>
                                    </p:set>
                                    <p:anim calcmode="lin" valueType="num">
                                      <p:cBhvr additive="base">
                                        <p:cTn id="27" dur="500" fill="hold"/>
                                        <p:tgtEl>
                                          <p:spTgt spid="16388">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P spid="1638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community.campuspack.net/Users/Nancy.Rubin/Objects_of_Interest/2010/02/Backward_Design/bdesign.jpg%21628x450"/>
          <p:cNvSpPr>
            <a:spLocks noChangeAspect="1" noChangeArrowheads="1"/>
          </p:cNvSpPr>
          <p:nvPr/>
        </p:nvSpPr>
        <p:spPr bwMode="auto">
          <a:xfrm>
            <a:off x="155575" y="-1804988"/>
            <a:ext cx="5248275" cy="3762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02" y="480496"/>
            <a:ext cx="8368453" cy="599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5332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3352800" cy="503238"/>
          </a:xfrm>
        </p:spPr>
        <p:txBody>
          <a:bodyPr>
            <a:normAutofit fontScale="90000"/>
          </a:bodyPr>
          <a:lstStyle/>
          <a:p>
            <a:r>
              <a:rPr lang="en-US" dirty="0" err="1" smtClean="0"/>
              <a:t>UbD</a:t>
            </a:r>
            <a:r>
              <a:rPr lang="en-US" dirty="0" smtClean="0"/>
              <a:t> Unit Template</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12" t="10119" r="31507" b="7936"/>
          <a:stretch/>
        </p:blipFill>
        <p:spPr bwMode="auto">
          <a:xfrm>
            <a:off x="1905000" y="769257"/>
            <a:ext cx="4876801" cy="599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0776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709"/>
            <a:ext cx="4419600" cy="579438"/>
          </a:xfrm>
        </p:spPr>
        <p:txBody>
          <a:bodyPr/>
          <a:lstStyle/>
          <a:p>
            <a:r>
              <a:rPr lang="en-US" dirty="0" err="1" smtClean="0"/>
              <a:t>UbD</a:t>
            </a:r>
            <a:r>
              <a:rPr lang="en-US" dirty="0" smtClean="0"/>
              <a:t> Curriculum Template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38720688"/>
              </p:ext>
            </p:extLst>
          </p:nvPr>
        </p:nvGraphicFramePr>
        <p:xfrm>
          <a:off x="381000" y="762000"/>
          <a:ext cx="6731000" cy="5537425"/>
        </p:xfrm>
        <a:graphic>
          <a:graphicData uri="http://schemas.openxmlformats.org/drawingml/2006/table">
            <a:tbl>
              <a:tblPr firstRow="1" firstCol="1" bandRow="1">
                <a:tableStyleId>{5C22544A-7EE6-4342-B048-85BDC9FD1C3A}</a:tableStyleId>
              </a:tblPr>
              <a:tblGrid>
                <a:gridCol w="1981201"/>
                <a:gridCol w="1905000"/>
                <a:gridCol w="1295400"/>
                <a:gridCol w="838200"/>
                <a:gridCol w="711199"/>
              </a:tblGrid>
              <a:tr h="181036">
                <a:tc>
                  <a:txBody>
                    <a:bodyPr/>
                    <a:lstStyle/>
                    <a:p>
                      <a:pPr marL="0" marR="0">
                        <a:lnSpc>
                          <a:spcPct val="115000"/>
                        </a:lnSpc>
                        <a:spcBef>
                          <a:spcPts val="0"/>
                        </a:spcBef>
                        <a:spcAft>
                          <a:spcPts val="0"/>
                        </a:spcAft>
                      </a:pPr>
                      <a:r>
                        <a:rPr lang="en-US" sz="1600" dirty="0">
                          <a:effectLst/>
                        </a:rPr>
                        <a:t>UNIT</a:t>
                      </a:r>
                      <a:endParaRPr lang="en-US" sz="1600" dirty="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2</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3</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4</a:t>
                      </a:r>
                      <a:endParaRPr lang="en-US" sz="1000">
                        <a:effectLst/>
                        <a:latin typeface="Calibri"/>
                        <a:ea typeface="Calibri"/>
                        <a:cs typeface="Times New Roman"/>
                      </a:endParaRPr>
                    </a:p>
                  </a:txBody>
                  <a:tcPr marL="61210" marR="61210" marT="0" marB="0"/>
                </a:tc>
              </a:tr>
              <a:tr h="1086216">
                <a:tc>
                  <a:txBody>
                    <a:bodyPr/>
                    <a:lstStyle/>
                    <a:p>
                      <a:pPr marL="0" marR="0">
                        <a:lnSpc>
                          <a:spcPct val="115000"/>
                        </a:lnSpc>
                        <a:spcBef>
                          <a:spcPts val="0"/>
                        </a:spcBef>
                        <a:spcAft>
                          <a:spcPts val="0"/>
                        </a:spcAft>
                      </a:pPr>
                      <a:r>
                        <a:rPr lang="en-US" sz="1600">
                          <a:effectLst/>
                        </a:rPr>
                        <a:t>ESSNETIAL QUESTION</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How can a person’s character traits affect their behavior?</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905180">
                <a:tc>
                  <a:txBody>
                    <a:bodyPr/>
                    <a:lstStyle/>
                    <a:p>
                      <a:pPr marL="0" marR="0">
                        <a:lnSpc>
                          <a:spcPct val="115000"/>
                        </a:lnSpc>
                        <a:spcBef>
                          <a:spcPts val="0"/>
                        </a:spcBef>
                        <a:spcAft>
                          <a:spcPts val="0"/>
                        </a:spcAft>
                      </a:pPr>
                      <a:r>
                        <a:rPr lang="en-US" sz="1600">
                          <a:effectLst/>
                        </a:rPr>
                        <a:t>CONTENT/TOPICS</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A person’s behavior &amp; personality</a:t>
                      </a:r>
                    </a:p>
                    <a:p>
                      <a:pPr marL="0" marR="0">
                        <a:lnSpc>
                          <a:spcPct val="115000"/>
                        </a:lnSpc>
                        <a:spcBef>
                          <a:spcPts val="0"/>
                        </a:spcBef>
                        <a:spcAft>
                          <a:spcPts val="0"/>
                        </a:spcAft>
                      </a:pPr>
                      <a:r>
                        <a:rPr lang="en-US" sz="1600">
                          <a:effectLst/>
                        </a:rPr>
                        <a:t>Someone you admire</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362072">
                <a:tc>
                  <a:txBody>
                    <a:bodyPr/>
                    <a:lstStyle/>
                    <a:p>
                      <a:pPr marL="0" marR="0">
                        <a:lnSpc>
                          <a:spcPct val="115000"/>
                        </a:lnSpc>
                        <a:spcBef>
                          <a:spcPts val="0"/>
                        </a:spcBef>
                        <a:spcAft>
                          <a:spcPts val="0"/>
                        </a:spcAft>
                      </a:pPr>
                      <a:r>
                        <a:rPr lang="en-US" sz="1600">
                          <a:effectLst/>
                        </a:rPr>
                        <a:t>VOCABULARY </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Common Adverbs</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1810361">
                <a:tc>
                  <a:txBody>
                    <a:bodyPr/>
                    <a:lstStyle/>
                    <a:p>
                      <a:pPr marL="0" marR="0">
                        <a:lnSpc>
                          <a:spcPct val="115000"/>
                        </a:lnSpc>
                        <a:spcBef>
                          <a:spcPts val="0"/>
                        </a:spcBef>
                        <a:spcAft>
                          <a:spcPts val="0"/>
                        </a:spcAft>
                      </a:pPr>
                      <a:r>
                        <a:rPr lang="en-US" sz="1600">
                          <a:effectLst/>
                        </a:rPr>
                        <a:t>SKILLS</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Adverbs (Pg. 3,5)</a:t>
                      </a:r>
                    </a:p>
                    <a:p>
                      <a:pPr marL="0" marR="0">
                        <a:lnSpc>
                          <a:spcPct val="115000"/>
                        </a:lnSpc>
                        <a:spcBef>
                          <a:spcPts val="0"/>
                        </a:spcBef>
                        <a:spcAft>
                          <a:spcPts val="0"/>
                        </a:spcAft>
                      </a:pPr>
                      <a:r>
                        <a:rPr lang="en-US" sz="1600">
                          <a:effectLst/>
                        </a:rPr>
                        <a:t>Adjectives (Pg. 4,5)</a:t>
                      </a:r>
                    </a:p>
                    <a:p>
                      <a:pPr marL="0" marR="0">
                        <a:lnSpc>
                          <a:spcPct val="115000"/>
                        </a:lnSpc>
                        <a:spcBef>
                          <a:spcPts val="0"/>
                        </a:spcBef>
                        <a:spcAft>
                          <a:spcPts val="0"/>
                        </a:spcAft>
                      </a:pPr>
                      <a:r>
                        <a:rPr lang="en-US" sz="1600">
                          <a:effectLst/>
                        </a:rPr>
                        <a:t>Word parts: Prefixes/Suffixes</a:t>
                      </a:r>
                    </a:p>
                    <a:p>
                      <a:pPr marL="0" marR="0">
                        <a:lnSpc>
                          <a:spcPct val="115000"/>
                        </a:lnSpc>
                        <a:spcBef>
                          <a:spcPts val="0"/>
                        </a:spcBef>
                        <a:spcAft>
                          <a:spcPts val="0"/>
                        </a:spcAft>
                      </a:pPr>
                      <a:r>
                        <a:rPr lang="en-US" sz="1600">
                          <a:effectLst/>
                        </a:rPr>
                        <a:t>Continuous tense</a:t>
                      </a:r>
                    </a:p>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362072">
                <a:tc>
                  <a:txBody>
                    <a:bodyPr/>
                    <a:lstStyle/>
                    <a:p>
                      <a:pPr marL="0" marR="0">
                        <a:lnSpc>
                          <a:spcPct val="115000"/>
                        </a:lnSpc>
                        <a:spcBef>
                          <a:spcPts val="0"/>
                        </a:spcBef>
                        <a:spcAft>
                          <a:spcPts val="0"/>
                        </a:spcAft>
                      </a:pPr>
                      <a:r>
                        <a:rPr lang="en-US" sz="1600" dirty="0">
                          <a:effectLst/>
                        </a:rPr>
                        <a:t>ASSESSMENT</a:t>
                      </a:r>
                      <a:endParaRPr lang="en-US" sz="1600" dirty="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dirty="0" smtClean="0">
                          <a:effectLst/>
                        </a:rPr>
                        <a:t>Oral</a:t>
                      </a:r>
                      <a:r>
                        <a:rPr lang="en-US" sz="1600" dirty="0">
                          <a:effectLst/>
                        </a:rPr>
                        <a:t> </a:t>
                      </a:r>
                      <a:r>
                        <a:rPr lang="en-US" sz="1600" dirty="0" smtClean="0">
                          <a:effectLst/>
                        </a:rPr>
                        <a:t>Presentation </a:t>
                      </a:r>
                    </a:p>
                    <a:p>
                      <a:pPr marL="0" marR="0">
                        <a:lnSpc>
                          <a:spcPct val="115000"/>
                        </a:lnSpc>
                        <a:spcBef>
                          <a:spcPts val="0"/>
                        </a:spcBef>
                        <a:spcAft>
                          <a:spcPts val="0"/>
                        </a:spcAft>
                      </a:pPr>
                      <a:r>
                        <a:rPr lang="en-US" sz="1600" dirty="0" smtClean="0">
                          <a:effectLst/>
                          <a:latin typeface="Calibri"/>
                          <a:ea typeface="Calibri"/>
                          <a:cs typeface="Times New Roman"/>
                        </a:rPr>
                        <a:t>Writing Assessment</a:t>
                      </a:r>
                    </a:p>
                    <a:p>
                      <a:pPr marL="0" marR="0">
                        <a:lnSpc>
                          <a:spcPct val="115000"/>
                        </a:lnSpc>
                        <a:spcBef>
                          <a:spcPts val="0"/>
                        </a:spcBef>
                        <a:spcAft>
                          <a:spcPts val="0"/>
                        </a:spcAft>
                      </a:pPr>
                      <a:r>
                        <a:rPr lang="en-US" sz="1600" dirty="0" smtClean="0">
                          <a:effectLst/>
                          <a:latin typeface="Calibri"/>
                          <a:ea typeface="Calibri"/>
                          <a:cs typeface="Times New Roman"/>
                        </a:rPr>
                        <a:t>Performance Tasks</a:t>
                      </a:r>
                      <a:endParaRPr lang="en-US" sz="1600" dirty="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1210" marR="61210" marT="0" marB="0"/>
                </a:tc>
              </a:tr>
            </a:tbl>
          </a:graphicData>
        </a:graphic>
      </p:graphicFrame>
    </p:spTree>
    <p:extLst>
      <p:ext uri="{BB962C8B-B14F-4D97-AF65-F5344CB8AC3E}">
        <p14:creationId xmlns:p14="http://schemas.microsoft.com/office/powerpoint/2010/main" val="3898588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44475"/>
            <a:ext cx="7772400" cy="1431925"/>
          </a:xfrm>
        </p:spPr>
        <p:txBody>
          <a:bodyPr/>
          <a:lstStyle/>
          <a:p>
            <a:r>
              <a:rPr lang="en-US" altLang="en-US" u="sng" dirty="0"/>
              <a:t>Understanding by Design</a:t>
            </a:r>
            <a:br>
              <a:rPr lang="en-US" altLang="en-US" u="sng" dirty="0"/>
            </a:br>
            <a:r>
              <a:rPr lang="en-US" altLang="en-US" dirty="0"/>
              <a:t> </a:t>
            </a:r>
            <a:r>
              <a:rPr lang="en-US" altLang="en-US" sz="3600" dirty="0"/>
              <a:t>Grant Wiggins and Jay </a:t>
            </a:r>
            <a:r>
              <a:rPr lang="en-US" altLang="en-US" sz="3600" dirty="0" err="1"/>
              <a:t>McTighe</a:t>
            </a:r>
            <a:endParaRPr lang="en-US" altLang="en-US" sz="3600" dirty="0"/>
          </a:p>
        </p:txBody>
      </p:sp>
      <p:sp>
        <p:nvSpPr>
          <p:cNvPr id="6147" name="Rectangle 3"/>
          <p:cNvSpPr>
            <a:spLocks noGrp="1" noChangeArrowheads="1"/>
          </p:cNvSpPr>
          <p:nvPr>
            <p:ph idx="1"/>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p:txBody>
      </p:sp>
      <p:sp>
        <p:nvSpPr>
          <p:cNvPr id="6150" name="Oval 6"/>
          <p:cNvSpPr>
            <a:spLocks noChangeArrowheads="1"/>
          </p:cNvSpPr>
          <p:nvPr/>
        </p:nvSpPr>
        <p:spPr bwMode="auto">
          <a:xfrm>
            <a:off x="2057400" y="2133600"/>
            <a:ext cx="5486400" cy="2895600"/>
          </a:xfrm>
          <a:prstGeom prst="ellipse">
            <a:avLst/>
          </a:prstGeom>
          <a:solidFill>
            <a:srgbClr val="FF99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a:solidFill>
                  <a:srgbClr val="FFFFFF"/>
                </a:solidFill>
              </a:rPr>
              <a:t>What is backward design?</a:t>
            </a:r>
          </a:p>
        </p:txBody>
      </p:sp>
    </p:spTree>
    <p:extLst>
      <p:ext uri="{BB962C8B-B14F-4D97-AF65-F5344CB8AC3E}">
        <p14:creationId xmlns:p14="http://schemas.microsoft.com/office/powerpoint/2010/main" val="3003644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44475"/>
            <a:ext cx="7772400" cy="1431925"/>
          </a:xfrm>
        </p:spPr>
        <p:txBody>
          <a:bodyPr/>
          <a:lstStyle/>
          <a:p>
            <a:r>
              <a:rPr lang="en-US" altLang="en-US" u="sng" smtClean="0">
                <a:cs typeface="Trebuchet MS" pitchFamily="34" charset="0"/>
              </a:rPr>
              <a:t>Understanding by Design</a:t>
            </a:r>
            <a:br>
              <a:rPr lang="en-US" altLang="en-US" u="sng" smtClean="0">
                <a:cs typeface="Trebuchet MS" pitchFamily="34" charset="0"/>
              </a:rPr>
            </a:br>
            <a:r>
              <a:rPr lang="en-US" altLang="en-US" smtClean="0">
                <a:cs typeface="Trebuchet MS" pitchFamily="34" charset="0"/>
              </a:rPr>
              <a:t> </a:t>
            </a:r>
            <a:r>
              <a:rPr lang="en-US" altLang="en-US" sz="3600" smtClean="0">
                <a:cs typeface="Trebuchet MS" pitchFamily="34" charset="0"/>
              </a:rPr>
              <a:t>Grant Wiggins and Jay McTighe</a:t>
            </a:r>
          </a:p>
        </p:txBody>
      </p:sp>
      <p:sp>
        <p:nvSpPr>
          <p:cNvPr id="10243" name="Rectangle 3"/>
          <p:cNvSpPr>
            <a:spLocks noGrp="1" noChangeArrowheads="1"/>
          </p:cNvSpPr>
          <p:nvPr>
            <p:ph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10244" name="Text Box 6"/>
          <p:cNvSpPr txBox="1">
            <a:spLocks noChangeArrowheads="1"/>
          </p:cNvSpPr>
          <p:nvPr/>
        </p:nvSpPr>
        <p:spPr bwMode="auto">
          <a:xfrm>
            <a:off x="228600" y="1752600"/>
            <a:ext cx="83820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b="1" dirty="0"/>
              <a:t>Stage One</a:t>
            </a:r>
            <a:r>
              <a:rPr lang="en-US" altLang="en-US" sz="3600" dirty="0"/>
              <a:t>: Identify desired results</a:t>
            </a:r>
          </a:p>
          <a:p>
            <a:endParaRPr lang="en-US" altLang="en-US" sz="3600" dirty="0"/>
          </a:p>
          <a:p>
            <a:pPr lvl="1">
              <a:buFontTx/>
              <a:buChar char="•"/>
            </a:pPr>
            <a:r>
              <a:rPr lang="en-US" altLang="en-US" sz="2800" dirty="0"/>
              <a:t>What overarching understandings are desired?</a:t>
            </a:r>
          </a:p>
          <a:p>
            <a:pPr lvl="1">
              <a:buFontTx/>
              <a:buChar char="•"/>
            </a:pPr>
            <a:r>
              <a:rPr lang="en-US" altLang="en-US" sz="2800" dirty="0"/>
              <a:t>What are the overarching essential questions?</a:t>
            </a:r>
          </a:p>
          <a:p>
            <a:pPr lvl="1">
              <a:buFontTx/>
              <a:buChar char="•"/>
            </a:pPr>
            <a:r>
              <a:rPr lang="en-US" altLang="en-US" sz="2800" dirty="0"/>
              <a:t>What will students understand as a result of this unit  </a:t>
            </a:r>
          </a:p>
          <a:p>
            <a:pPr lvl="1"/>
            <a:r>
              <a:rPr lang="en-US" altLang="en-US" sz="2800" dirty="0"/>
              <a:t>  	or lesson?</a:t>
            </a:r>
          </a:p>
          <a:p>
            <a:pPr lvl="1">
              <a:buFontTx/>
              <a:buChar char="•"/>
            </a:pPr>
            <a:r>
              <a:rPr lang="en-US" altLang="en-US" sz="2800" dirty="0"/>
              <a:t>What essential and unit/lesson questions will focus  	this unit/lesson?</a:t>
            </a:r>
          </a:p>
        </p:txBody>
      </p:sp>
    </p:spTree>
    <p:extLst>
      <p:ext uri="{BB962C8B-B14F-4D97-AF65-F5344CB8AC3E}">
        <p14:creationId xmlns:p14="http://schemas.microsoft.com/office/powerpoint/2010/main" val="4350648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131" t="14755" r="31507" b="39791"/>
          <a:stretch/>
        </p:blipFill>
        <p:spPr bwMode="auto">
          <a:xfrm>
            <a:off x="0" y="152400"/>
            <a:ext cx="8991600" cy="631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2383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assk12.org/13/images/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6553200" cy="589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034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19075"/>
            <a:ext cx="8229600" cy="1152525"/>
          </a:xfrm>
        </p:spPr>
        <p:txBody>
          <a:bodyPr/>
          <a:lstStyle/>
          <a:p>
            <a:r>
              <a:rPr lang="en-US" altLang="en-US" smtClean="0"/>
              <a:t>Great Essential Questions:</a:t>
            </a:r>
            <a:endParaRPr lang="en-US" altLang="en-US" dirty="0" smtClean="0"/>
          </a:p>
        </p:txBody>
      </p:sp>
      <p:sp>
        <p:nvSpPr>
          <p:cNvPr id="12291" name="Rectangle 3"/>
          <p:cNvSpPr>
            <a:spLocks noGrp="1" noChangeArrowheads="1"/>
          </p:cNvSpPr>
          <p:nvPr>
            <p:ph type="body" idx="1"/>
          </p:nvPr>
        </p:nvSpPr>
        <p:spPr/>
        <p:txBody>
          <a:bodyPr/>
          <a:lstStyle/>
          <a:p>
            <a:pPr marL="0" indent="0" algn="l"/>
            <a:r>
              <a:rPr lang="en-US" altLang="en-US" sz="3200" smtClean="0"/>
              <a:t>Have no one obvious right answer.</a:t>
            </a:r>
          </a:p>
          <a:p>
            <a:pPr marL="0" indent="0" algn="l"/>
            <a:r>
              <a:rPr lang="en-US" altLang="en-US" sz="3200" smtClean="0"/>
              <a:t>Raise other important questions.</a:t>
            </a:r>
          </a:p>
          <a:p>
            <a:pPr marL="0" indent="0" algn="l"/>
            <a:r>
              <a:rPr lang="en-US" altLang="en-US" sz="3200" smtClean="0"/>
              <a:t>Address the philosophical or conceptual                    foundations of a discipline.</a:t>
            </a:r>
          </a:p>
          <a:p>
            <a:pPr marL="0" indent="0" algn="l"/>
            <a:r>
              <a:rPr lang="en-US" altLang="en-US" sz="3200" smtClean="0"/>
              <a:t>Recur naturally.</a:t>
            </a:r>
          </a:p>
          <a:p>
            <a:pPr marL="0" indent="0" algn="l"/>
            <a:r>
              <a:rPr lang="en-US" altLang="en-US" sz="3200" smtClean="0"/>
              <a:t>Are framed to provoke and sustain student interest.</a:t>
            </a:r>
            <a:endParaRPr lang="en-US" altLang="en-US" smtClean="0"/>
          </a:p>
        </p:txBody>
      </p:sp>
    </p:spTree>
    <p:extLst>
      <p:ext uri="{BB962C8B-B14F-4D97-AF65-F5344CB8AC3E}">
        <p14:creationId xmlns:p14="http://schemas.microsoft.com/office/powerpoint/2010/main" val="357061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3216" y="1371600"/>
            <a:ext cx="8305800" cy="4873752"/>
          </a:xfrm>
        </p:spPr>
        <p:txBody>
          <a:bodyPr/>
          <a:lstStyle/>
          <a:p>
            <a:r>
              <a:rPr lang="en-US" dirty="0" smtClean="0"/>
              <a:t>Create a list of objectives that you would like your students to meet with your unit.</a:t>
            </a:r>
          </a:p>
          <a:p>
            <a:r>
              <a:rPr lang="en-US" dirty="0" smtClean="0"/>
              <a:t>Use at least 3 standards from the 5 C’s within your unit.</a:t>
            </a:r>
          </a:p>
          <a:p>
            <a:r>
              <a:rPr lang="en-US" dirty="0" smtClean="0"/>
              <a:t>Think about what you want the students to learn</a:t>
            </a:r>
          </a:p>
          <a:p>
            <a:r>
              <a:rPr lang="en-US" dirty="0" smtClean="0"/>
              <a:t>Think about what is engaging to students</a:t>
            </a:r>
          </a:p>
          <a:p>
            <a:r>
              <a:rPr lang="en-US" dirty="0" smtClean="0"/>
              <a:t>Think how you can relate your objectives to your standards.</a:t>
            </a:r>
          </a:p>
          <a:p>
            <a:pPr lvl="1"/>
            <a:r>
              <a:rPr lang="en-US" dirty="0" smtClean="0"/>
              <a:t>For example: </a:t>
            </a:r>
          </a:p>
          <a:p>
            <a:pPr lvl="2"/>
            <a:r>
              <a:rPr lang="en-US" dirty="0" smtClean="0"/>
              <a:t>SWBAT present a researched place of travel they would like to visit in an oral presentation. (Standard 1.1, 1.3, 2.1)</a:t>
            </a:r>
          </a:p>
          <a:p>
            <a:pPr lvl="2"/>
            <a:r>
              <a:rPr lang="en-US" dirty="0" smtClean="0"/>
              <a:t>SWBAT use word parts to create meaning of new vocabulary words. (Standard 1.2)</a:t>
            </a:r>
          </a:p>
          <a:p>
            <a:pPr lvl="2"/>
            <a:r>
              <a:rPr lang="en-US" dirty="0" smtClean="0"/>
              <a:t>SWBAT work in groups to create a dialogue about a place of travel (Standard 1.1, 1.2, 1.3, 2.1, 3.1)</a:t>
            </a:r>
            <a:endParaRPr lang="en-US" dirty="0"/>
          </a:p>
        </p:txBody>
      </p:sp>
      <p:sp>
        <p:nvSpPr>
          <p:cNvPr id="5" name="Rectangle 4"/>
          <p:cNvSpPr/>
          <p:nvPr/>
        </p:nvSpPr>
        <p:spPr>
          <a:xfrm>
            <a:off x="3071988" y="304800"/>
            <a:ext cx="252825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We Do!</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4506763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44475"/>
            <a:ext cx="7772400" cy="1431925"/>
          </a:xfrm>
        </p:spPr>
        <p:txBody>
          <a:bodyPr/>
          <a:lstStyle/>
          <a:p>
            <a:r>
              <a:rPr lang="en-US" altLang="en-US" u="sng" smtClean="0">
                <a:cs typeface="Trebuchet MS" pitchFamily="34" charset="0"/>
              </a:rPr>
              <a:t>Understanding by Design</a:t>
            </a:r>
            <a:br>
              <a:rPr lang="en-US" altLang="en-US" u="sng" smtClean="0">
                <a:cs typeface="Trebuchet MS" pitchFamily="34" charset="0"/>
              </a:rPr>
            </a:br>
            <a:r>
              <a:rPr lang="en-US" altLang="en-US" smtClean="0">
                <a:cs typeface="Trebuchet MS" pitchFamily="34" charset="0"/>
              </a:rPr>
              <a:t> </a:t>
            </a:r>
            <a:r>
              <a:rPr lang="en-US" altLang="en-US" sz="3600" smtClean="0">
                <a:cs typeface="Trebuchet MS" pitchFamily="34" charset="0"/>
              </a:rPr>
              <a:t>Grant Wiggins and Jay McTighe</a:t>
            </a:r>
          </a:p>
        </p:txBody>
      </p:sp>
      <p:sp>
        <p:nvSpPr>
          <p:cNvPr id="11267" name="Rectangle 3"/>
          <p:cNvSpPr>
            <a:spLocks noGrp="1" noChangeArrowheads="1"/>
          </p:cNvSpPr>
          <p:nvPr>
            <p:ph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11268" name="Text Box 4"/>
          <p:cNvSpPr txBox="1">
            <a:spLocks noChangeArrowheads="1"/>
          </p:cNvSpPr>
          <p:nvPr/>
        </p:nvSpPr>
        <p:spPr bwMode="auto">
          <a:xfrm>
            <a:off x="228600" y="1752600"/>
            <a:ext cx="8763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b="1" dirty="0"/>
              <a:t>Stage Two</a:t>
            </a:r>
            <a:r>
              <a:rPr lang="en-US" altLang="en-US" sz="3600" dirty="0"/>
              <a:t>: Determine acceptable evidence</a:t>
            </a:r>
          </a:p>
          <a:p>
            <a:endParaRPr lang="en-US" altLang="en-US" sz="2800" dirty="0"/>
          </a:p>
          <a:p>
            <a:r>
              <a:rPr lang="en-US" altLang="en-US" sz="2800" dirty="0"/>
              <a:t>What evidence will show that students understand?    </a:t>
            </a:r>
          </a:p>
          <a:p>
            <a:pPr lvl="1">
              <a:buFontTx/>
              <a:buChar char="•"/>
            </a:pPr>
            <a:r>
              <a:rPr lang="en-US" altLang="en-US" sz="2800" dirty="0"/>
              <a:t> </a:t>
            </a:r>
            <a:r>
              <a:rPr lang="en-US" altLang="en-US" dirty="0"/>
              <a:t>Performance tasks</a:t>
            </a:r>
          </a:p>
          <a:p>
            <a:pPr lvl="1">
              <a:buFontTx/>
              <a:buChar char="•"/>
            </a:pPr>
            <a:r>
              <a:rPr lang="en-US" altLang="en-US" dirty="0"/>
              <a:t> Projects</a:t>
            </a:r>
          </a:p>
          <a:p>
            <a:pPr lvl="1">
              <a:buFontTx/>
              <a:buChar char="•"/>
            </a:pPr>
            <a:r>
              <a:rPr lang="en-US" altLang="en-US" dirty="0"/>
              <a:t> </a:t>
            </a:r>
            <a:r>
              <a:rPr lang="en-US" altLang="en-US" dirty="0" smtClean="0"/>
              <a:t>Quizzes/ Tests</a:t>
            </a:r>
          </a:p>
          <a:p>
            <a:pPr lvl="1">
              <a:buFontTx/>
              <a:buChar char="•"/>
            </a:pPr>
            <a:r>
              <a:rPr lang="en-US" altLang="en-US" dirty="0" smtClean="0"/>
              <a:t> Oral Presentations</a:t>
            </a:r>
          </a:p>
          <a:p>
            <a:pPr lvl="1">
              <a:buFontTx/>
              <a:buChar char="•"/>
            </a:pPr>
            <a:r>
              <a:rPr lang="en-US" altLang="en-US" dirty="0" smtClean="0"/>
              <a:t> Group Work</a:t>
            </a:r>
            <a:endParaRPr lang="en-US" altLang="en-US" dirty="0"/>
          </a:p>
          <a:p>
            <a:pPr lvl="1">
              <a:buFontTx/>
              <a:buChar char="•"/>
            </a:pPr>
            <a:r>
              <a:rPr lang="en-US" altLang="en-US" dirty="0"/>
              <a:t> </a:t>
            </a:r>
            <a:r>
              <a:rPr lang="en-US" altLang="en-US" dirty="0" smtClean="0"/>
              <a:t>Written Response/Research</a:t>
            </a:r>
            <a:endParaRPr lang="en-US" altLang="en-US" dirty="0"/>
          </a:p>
          <a:p>
            <a:pPr lvl="1">
              <a:buFontTx/>
              <a:buChar char="•"/>
            </a:pPr>
            <a:r>
              <a:rPr lang="en-US" altLang="en-US" dirty="0"/>
              <a:t> Other evidence…observations, work samples, dialogues</a:t>
            </a:r>
          </a:p>
          <a:p>
            <a:pPr lvl="1">
              <a:buFontTx/>
              <a:buChar char="•"/>
            </a:pPr>
            <a:r>
              <a:rPr lang="en-US" altLang="en-US" dirty="0"/>
              <a:t> Student self-assessment</a:t>
            </a:r>
          </a:p>
          <a:p>
            <a:endParaRPr lang="en-US" altLang="en-US" sz="2000" dirty="0"/>
          </a:p>
        </p:txBody>
      </p:sp>
    </p:spTree>
    <p:extLst>
      <p:ext uri="{BB962C8B-B14F-4D97-AF65-F5344CB8AC3E}">
        <p14:creationId xmlns:p14="http://schemas.microsoft.com/office/powerpoint/2010/main" val="41188865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_iUBdHghCtzw/TMGcvhf-cYI/AAAAAAAABlo/Xg3zCoDKbWc/s1600/wiggins98fig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00158"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298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12" t="59831" r="31507" b="7936"/>
          <a:stretch/>
        </p:blipFill>
        <p:spPr bwMode="auto">
          <a:xfrm>
            <a:off x="-34636" y="1828800"/>
            <a:ext cx="914092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2074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3216" y="1371600"/>
            <a:ext cx="8305800" cy="4873752"/>
          </a:xfrm>
        </p:spPr>
        <p:txBody>
          <a:bodyPr/>
          <a:lstStyle/>
          <a:p>
            <a:pPr>
              <a:lnSpc>
                <a:spcPct val="200000"/>
              </a:lnSpc>
            </a:pPr>
            <a:r>
              <a:rPr lang="en-US" dirty="0" smtClean="0"/>
              <a:t>Create assessments that with test whether students have met your unit’s objectives or not</a:t>
            </a:r>
          </a:p>
          <a:p>
            <a:pPr>
              <a:lnSpc>
                <a:spcPct val="200000"/>
              </a:lnSpc>
            </a:pPr>
            <a:r>
              <a:rPr lang="en-US" dirty="0" smtClean="0"/>
              <a:t>Try to use 2-3 different types of assessments learned today</a:t>
            </a:r>
          </a:p>
          <a:p>
            <a:pPr>
              <a:lnSpc>
                <a:spcPct val="200000"/>
              </a:lnSpc>
            </a:pPr>
            <a:r>
              <a:rPr lang="en-US" dirty="0" smtClean="0"/>
              <a:t>Include ALL assessments used in your unit: homework, in-class quizzes, in-class activities that check for understanding, group work, etc.</a:t>
            </a:r>
          </a:p>
        </p:txBody>
      </p:sp>
      <p:sp>
        <p:nvSpPr>
          <p:cNvPr id="5" name="Rectangle 4"/>
          <p:cNvSpPr/>
          <p:nvPr/>
        </p:nvSpPr>
        <p:spPr>
          <a:xfrm>
            <a:off x="3071988" y="304800"/>
            <a:ext cx="252825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We Do!</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0570871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96875"/>
            <a:ext cx="7772400" cy="1431925"/>
          </a:xfrm>
        </p:spPr>
        <p:txBody>
          <a:bodyPr/>
          <a:lstStyle/>
          <a:p>
            <a:r>
              <a:rPr lang="en-US" altLang="en-US" u="sng" smtClean="0">
                <a:cs typeface="Trebuchet MS" pitchFamily="34" charset="0"/>
              </a:rPr>
              <a:t>Understanding by Design</a:t>
            </a:r>
            <a:br>
              <a:rPr lang="en-US" altLang="en-US" u="sng" smtClean="0">
                <a:cs typeface="Trebuchet MS" pitchFamily="34" charset="0"/>
              </a:rPr>
            </a:br>
            <a:r>
              <a:rPr lang="en-US" altLang="en-US" smtClean="0">
                <a:cs typeface="Trebuchet MS" pitchFamily="34" charset="0"/>
              </a:rPr>
              <a:t> </a:t>
            </a:r>
            <a:r>
              <a:rPr lang="en-US" altLang="en-US" sz="3600" smtClean="0">
                <a:cs typeface="Trebuchet MS" pitchFamily="34" charset="0"/>
              </a:rPr>
              <a:t>Grant Wiggins and Jay McTighe</a:t>
            </a:r>
          </a:p>
        </p:txBody>
      </p:sp>
      <p:sp>
        <p:nvSpPr>
          <p:cNvPr id="12291" name="Rectangle 3"/>
          <p:cNvSpPr>
            <a:spLocks noGrp="1" noChangeArrowheads="1"/>
          </p:cNvSpPr>
          <p:nvPr>
            <p:ph idx="1"/>
          </p:nvPr>
        </p:nvSpPr>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p:txBody>
      </p:sp>
      <p:sp>
        <p:nvSpPr>
          <p:cNvPr id="12292" name="Text Box 4"/>
          <p:cNvSpPr txBox="1">
            <a:spLocks noChangeArrowheads="1"/>
          </p:cNvSpPr>
          <p:nvPr/>
        </p:nvSpPr>
        <p:spPr bwMode="auto">
          <a:xfrm>
            <a:off x="381000" y="1828800"/>
            <a:ext cx="7848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b="1" dirty="0"/>
              <a:t>Stage Three</a:t>
            </a:r>
            <a:r>
              <a:rPr lang="en-US" altLang="en-US" sz="3600" dirty="0"/>
              <a:t>: Plan learning experiences and instruction</a:t>
            </a:r>
          </a:p>
          <a:p>
            <a:endParaRPr lang="en-US" altLang="en-US" sz="3600" dirty="0"/>
          </a:p>
          <a:p>
            <a:pPr lvl="2">
              <a:buFontTx/>
              <a:buChar char="•"/>
            </a:pPr>
            <a:r>
              <a:rPr lang="en-US" altLang="en-US" sz="2800" dirty="0"/>
              <a:t>What knowledge and skills are needed?</a:t>
            </a:r>
          </a:p>
          <a:p>
            <a:pPr lvl="2">
              <a:buFontTx/>
              <a:buChar char="•"/>
            </a:pPr>
            <a:r>
              <a:rPr lang="en-US" altLang="en-US" sz="2800" dirty="0"/>
              <a:t>What teaching and learning experiences will equip students to demonstrate the targeted understandings?</a:t>
            </a:r>
          </a:p>
          <a:p>
            <a:pPr lvl="2"/>
            <a:endParaRPr lang="en-US" altLang="en-US" sz="2800" dirty="0"/>
          </a:p>
          <a:p>
            <a:r>
              <a:rPr lang="en-US" altLang="en-US" sz="2800" dirty="0"/>
              <a:t>	</a:t>
            </a:r>
            <a:r>
              <a:rPr lang="en-US" altLang="en-US" sz="3200" b="1" i="1" dirty="0">
                <a:solidFill>
                  <a:srgbClr val="FFFFFF"/>
                </a:solidFill>
              </a:rPr>
              <a:t>Now the activities can be developed!</a:t>
            </a:r>
          </a:p>
        </p:txBody>
      </p:sp>
    </p:spTree>
    <p:extLst>
      <p:ext uri="{BB962C8B-B14F-4D97-AF65-F5344CB8AC3E}">
        <p14:creationId xmlns:p14="http://schemas.microsoft.com/office/powerpoint/2010/main" val="1988023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US" altLang="en-US" smtClean="0"/>
              <a:t>Why “backward”?</a:t>
            </a:r>
          </a:p>
        </p:txBody>
      </p:sp>
      <p:sp>
        <p:nvSpPr>
          <p:cNvPr id="9219" name="Rectangle 1027"/>
          <p:cNvSpPr>
            <a:spLocks noGrp="1" noChangeArrowheads="1"/>
          </p:cNvSpPr>
          <p:nvPr>
            <p:ph type="body" idx="1"/>
          </p:nvPr>
        </p:nvSpPr>
        <p:spPr>
          <a:xfrm>
            <a:off x="457200" y="1600200"/>
            <a:ext cx="8153400" cy="4873752"/>
          </a:xfrm>
        </p:spPr>
        <p:txBody>
          <a:bodyPr/>
          <a:lstStyle/>
          <a:p>
            <a:pPr marL="0" indent="0">
              <a:buFontTx/>
              <a:buNone/>
            </a:pPr>
            <a:r>
              <a:rPr lang="en-US" altLang="en-US" dirty="0" smtClean="0"/>
              <a:t>The stages are logical but they go against habits</a:t>
            </a:r>
          </a:p>
          <a:p>
            <a:pPr lvl="1">
              <a:lnSpc>
                <a:spcPct val="150000"/>
              </a:lnSpc>
            </a:pPr>
            <a:r>
              <a:rPr lang="en-US" altLang="en-US" dirty="0" smtClean="0"/>
              <a:t>We’re used to jumping to lesson and activity ideas - before clarifying our performance goals for students</a:t>
            </a:r>
          </a:p>
          <a:p>
            <a:pPr lvl="1">
              <a:lnSpc>
                <a:spcPct val="150000"/>
              </a:lnSpc>
            </a:pPr>
            <a:r>
              <a:rPr lang="en-US" altLang="en-US" dirty="0" smtClean="0"/>
              <a:t>By thinking through the assessments upfront, we ensure greater alignment of our goals and means, and that teaching is focused on desired results</a:t>
            </a:r>
          </a:p>
          <a:p>
            <a:pPr lvl="1">
              <a:lnSpc>
                <a:spcPct val="150000"/>
              </a:lnSpc>
            </a:pPr>
            <a:r>
              <a:rPr lang="en-US" altLang="en-US" dirty="0" smtClean="0"/>
              <a:t>Top down</a:t>
            </a:r>
          </a:p>
          <a:p>
            <a:pPr lvl="1">
              <a:lnSpc>
                <a:spcPct val="150000"/>
              </a:lnSpc>
            </a:pPr>
            <a:r>
              <a:rPr lang="en-US" altLang="en-US" dirty="0" smtClean="0"/>
              <a:t>“Always plan with the end in mind” </a:t>
            </a:r>
          </a:p>
        </p:txBody>
      </p:sp>
    </p:spTree>
    <p:extLst>
      <p:ext uri="{BB962C8B-B14F-4D97-AF65-F5344CB8AC3E}">
        <p14:creationId xmlns:p14="http://schemas.microsoft.com/office/powerpoint/2010/main" val="636378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19200" y="838200"/>
            <a:ext cx="65532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400" dirty="0"/>
              <a:t>Learning experiences and activities should evolve after identifying desired results and determining acceptable evidence.</a:t>
            </a:r>
          </a:p>
        </p:txBody>
      </p:sp>
    </p:spTree>
    <p:extLst>
      <p:ext uri="{BB962C8B-B14F-4D97-AF65-F5344CB8AC3E}">
        <p14:creationId xmlns:p14="http://schemas.microsoft.com/office/powerpoint/2010/main" val="681418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33400"/>
            <a:ext cx="6324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IDENTIFY DESIRED RESULTS</a:t>
            </a:r>
          </a:p>
          <a:p>
            <a:pPr algn="ctr"/>
            <a:r>
              <a:rPr lang="en-US" dirty="0" smtClean="0"/>
              <a:t>What do my students need to know and be able to do?</a:t>
            </a:r>
            <a:endParaRPr lang="en-US" dirty="0"/>
          </a:p>
        </p:txBody>
      </p:sp>
      <p:sp>
        <p:nvSpPr>
          <p:cNvPr id="6" name="Rectangle 5"/>
          <p:cNvSpPr/>
          <p:nvPr/>
        </p:nvSpPr>
        <p:spPr>
          <a:xfrm>
            <a:off x="1510145" y="4953000"/>
            <a:ext cx="6324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DETERMINE ACCEPTABLE EVIDENCE</a:t>
            </a:r>
          </a:p>
          <a:p>
            <a:pPr algn="ctr"/>
            <a:r>
              <a:rPr lang="en-US" dirty="0" smtClean="0"/>
              <a:t>How are my students going to be able to demonstrate that they know it and can do it?</a:t>
            </a:r>
            <a:endParaRPr lang="en-US" dirty="0"/>
          </a:p>
        </p:txBody>
      </p:sp>
      <p:sp>
        <p:nvSpPr>
          <p:cNvPr id="7" name="Rectangle 6"/>
          <p:cNvSpPr/>
          <p:nvPr/>
        </p:nvSpPr>
        <p:spPr>
          <a:xfrm>
            <a:off x="1510145" y="2743200"/>
            <a:ext cx="6324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 LEARNING EXPERIENCES &amp; INSTRUCTION</a:t>
            </a:r>
          </a:p>
          <a:p>
            <a:pPr algn="ctr"/>
            <a:r>
              <a:rPr lang="en-US" dirty="0" smtClean="0"/>
              <a:t>How are my students going to learn what they need to know and be able to do?</a:t>
            </a:r>
            <a:endParaRPr lang="en-US" dirty="0"/>
          </a:p>
        </p:txBody>
      </p:sp>
      <p:sp>
        <p:nvSpPr>
          <p:cNvPr id="9" name="Down Arrow 8"/>
          <p:cNvSpPr/>
          <p:nvPr/>
        </p:nvSpPr>
        <p:spPr>
          <a:xfrm>
            <a:off x="4320886" y="1828800"/>
            <a:ext cx="495300" cy="838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343400" y="4038600"/>
            <a:ext cx="495300" cy="838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5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418089"/>
            <a:ext cx="5334000" cy="579438"/>
          </a:xfrm>
        </p:spPr>
        <p:txBody>
          <a:bodyPr/>
          <a:lstStyle/>
          <a:p>
            <a:r>
              <a:rPr lang="en-US" b="1" dirty="0" smtClean="0"/>
              <a:t>3. Create </a:t>
            </a:r>
            <a:r>
              <a:rPr lang="en-US" b="1" dirty="0"/>
              <a:t>a scope and </a:t>
            </a:r>
            <a:r>
              <a:rPr lang="en-US" b="1" dirty="0" smtClean="0"/>
              <a:t>sequence</a:t>
            </a:r>
            <a:endParaRPr lang="en-US" dirty="0"/>
          </a:p>
        </p:txBody>
      </p:sp>
      <p:sp>
        <p:nvSpPr>
          <p:cNvPr id="3" name="Content Placeholder 2"/>
          <p:cNvSpPr>
            <a:spLocks noGrp="1"/>
          </p:cNvSpPr>
          <p:nvPr>
            <p:ph sz="quarter" idx="1"/>
          </p:nvPr>
        </p:nvSpPr>
        <p:spPr>
          <a:xfrm>
            <a:off x="187036" y="1676400"/>
            <a:ext cx="7467600" cy="4873752"/>
          </a:xfrm>
        </p:spPr>
        <p:txBody>
          <a:bodyPr>
            <a:normAutofit/>
          </a:bodyPr>
          <a:lstStyle/>
          <a:p>
            <a:r>
              <a:rPr lang="en-US" dirty="0" smtClean="0"/>
              <a:t>What is “scope &amp; sequence?” </a:t>
            </a:r>
          </a:p>
          <a:p>
            <a:r>
              <a:rPr lang="en-US" b="1" dirty="0"/>
              <a:t>SCOPE</a:t>
            </a:r>
            <a:r>
              <a:rPr lang="en-US" dirty="0"/>
              <a:t>: </a:t>
            </a:r>
            <a:r>
              <a:rPr lang="en-US" dirty="0" smtClean="0"/>
              <a:t>"</a:t>
            </a:r>
            <a:r>
              <a:rPr lang="en-US" dirty="0"/>
              <a:t>The work that needs to be accomplished to deliver a </a:t>
            </a:r>
            <a:r>
              <a:rPr lang="en-US" dirty="0" smtClean="0"/>
              <a:t>product or </a:t>
            </a:r>
            <a:r>
              <a:rPr lang="en-US" dirty="0"/>
              <a:t>result with the specified features and </a:t>
            </a:r>
            <a:r>
              <a:rPr lang="en-US" dirty="0" smtClean="0"/>
              <a:t>functions”</a:t>
            </a:r>
          </a:p>
          <a:p>
            <a:r>
              <a:rPr lang="en-US" dirty="0"/>
              <a:t>A</a:t>
            </a:r>
            <a:r>
              <a:rPr lang="en-US" dirty="0" smtClean="0"/>
              <a:t>n </a:t>
            </a:r>
            <a:r>
              <a:rPr lang="en-US" dirty="0"/>
              <a:t>outline of key skills and information that students need to achieve the main curriculum objective. </a:t>
            </a:r>
            <a:endParaRPr lang="en-US" dirty="0" smtClean="0"/>
          </a:p>
          <a:p>
            <a:r>
              <a:rPr lang="en-US" b="1" dirty="0" smtClean="0"/>
              <a:t>SEQUENCE: </a:t>
            </a:r>
            <a:r>
              <a:rPr lang="en-US" dirty="0" smtClean="0"/>
              <a:t>The order that these skills will be learned to best achieve the end goal.</a:t>
            </a:r>
          </a:p>
          <a:p>
            <a:r>
              <a:rPr lang="en-US" b="1" dirty="0" smtClean="0"/>
              <a:t>Example</a:t>
            </a:r>
            <a:r>
              <a:rPr lang="en-US" dirty="0" smtClean="0"/>
              <a:t>: For </a:t>
            </a:r>
            <a:r>
              <a:rPr lang="en-US" dirty="0"/>
              <a:t>a bachelor's degree curriculum, the scope and sequence might be a list of courses that a student must complete. </a:t>
            </a:r>
          </a:p>
        </p:txBody>
      </p:sp>
      <p:pic>
        <p:nvPicPr>
          <p:cNvPr id="1026" name="Picture 2" descr="http://pad3.whstatic.com/images/thumb/9/95/Develop-a-Curriculum-Step-3.jpg/670px-Develop-a-Curriculum-Step-3.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59" t="16978" r="15069" b="22808"/>
          <a:stretch/>
        </p:blipFill>
        <p:spPr bwMode="auto">
          <a:xfrm>
            <a:off x="152400" y="6927"/>
            <a:ext cx="2895600" cy="176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34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709"/>
            <a:ext cx="4419600" cy="579438"/>
          </a:xfrm>
        </p:spPr>
        <p:txBody>
          <a:bodyPr/>
          <a:lstStyle/>
          <a:p>
            <a:r>
              <a:rPr lang="en-US" dirty="0" err="1" smtClean="0"/>
              <a:t>UbD</a:t>
            </a:r>
            <a:r>
              <a:rPr lang="en-US" dirty="0" smtClean="0"/>
              <a:t> Curriculum Template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5082032"/>
              </p:ext>
            </p:extLst>
          </p:nvPr>
        </p:nvGraphicFramePr>
        <p:xfrm>
          <a:off x="381000" y="762000"/>
          <a:ext cx="6731000" cy="5537425"/>
        </p:xfrm>
        <a:graphic>
          <a:graphicData uri="http://schemas.openxmlformats.org/drawingml/2006/table">
            <a:tbl>
              <a:tblPr firstRow="1" firstCol="1" bandRow="1">
                <a:tableStyleId>{5C22544A-7EE6-4342-B048-85BDC9FD1C3A}</a:tableStyleId>
              </a:tblPr>
              <a:tblGrid>
                <a:gridCol w="1981201"/>
                <a:gridCol w="1905000"/>
                <a:gridCol w="1295400"/>
                <a:gridCol w="838200"/>
                <a:gridCol w="711199"/>
              </a:tblGrid>
              <a:tr h="181036">
                <a:tc>
                  <a:txBody>
                    <a:bodyPr/>
                    <a:lstStyle/>
                    <a:p>
                      <a:pPr marL="0" marR="0">
                        <a:lnSpc>
                          <a:spcPct val="115000"/>
                        </a:lnSpc>
                        <a:spcBef>
                          <a:spcPts val="0"/>
                        </a:spcBef>
                        <a:spcAft>
                          <a:spcPts val="0"/>
                        </a:spcAft>
                      </a:pPr>
                      <a:r>
                        <a:rPr lang="en-US" sz="1600" dirty="0">
                          <a:effectLst/>
                        </a:rPr>
                        <a:t>UNIT</a:t>
                      </a:r>
                      <a:endParaRPr lang="en-US" sz="1600" dirty="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2</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3</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4</a:t>
                      </a:r>
                      <a:endParaRPr lang="en-US" sz="1000">
                        <a:effectLst/>
                        <a:latin typeface="Calibri"/>
                        <a:ea typeface="Calibri"/>
                        <a:cs typeface="Times New Roman"/>
                      </a:endParaRPr>
                    </a:p>
                  </a:txBody>
                  <a:tcPr marL="61210" marR="61210" marT="0" marB="0"/>
                </a:tc>
              </a:tr>
              <a:tr h="1086216">
                <a:tc>
                  <a:txBody>
                    <a:bodyPr/>
                    <a:lstStyle/>
                    <a:p>
                      <a:pPr marL="0" marR="0">
                        <a:lnSpc>
                          <a:spcPct val="115000"/>
                        </a:lnSpc>
                        <a:spcBef>
                          <a:spcPts val="0"/>
                        </a:spcBef>
                        <a:spcAft>
                          <a:spcPts val="0"/>
                        </a:spcAft>
                      </a:pPr>
                      <a:r>
                        <a:rPr lang="en-US" sz="1600">
                          <a:effectLst/>
                        </a:rPr>
                        <a:t>ESSNETIAL QUESTION</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How can a person’s character traits affect their behavior?</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905180">
                <a:tc>
                  <a:txBody>
                    <a:bodyPr/>
                    <a:lstStyle/>
                    <a:p>
                      <a:pPr marL="0" marR="0">
                        <a:lnSpc>
                          <a:spcPct val="115000"/>
                        </a:lnSpc>
                        <a:spcBef>
                          <a:spcPts val="0"/>
                        </a:spcBef>
                        <a:spcAft>
                          <a:spcPts val="0"/>
                        </a:spcAft>
                      </a:pPr>
                      <a:r>
                        <a:rPr lang="en-US" sz="1600">
                          <a:effectLst/>
                        </a:rPr>
                        <a:t>CONTENT/TOPICS</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A person’s behavior &amp; personality</a:t>
                      </a:r>
                    </a:p>
                    <a:p>
                      <a:pPr marL="0" marR="0">
                        <a:lnSpc>
                          <a:spcPct val="115000"/>
                        </a:lnSpc>
                        <a:spcBef>
                          <a:spcPts val="0"/>
                        </a:spcBef>
                        <a:spcAft>
                          <a:spcPts val="0"/>
                        </a:spcAft>
                      </a:pPr>
                      <a:r>
                        <a:rPr lang="en-US" sz="1600">
                          <a:effectLst/>
                        </a:rPr>
                        <a:t>Someone you admire</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362072">
                <a:tc>
                  <a:txBody>
                    <a:bodyPr/>
                    <a:lstStyle/>
                    <a:p>
                      <a:pPr marL="0" marR="0">
                        <a:lnSpc>
                          <a:spcPct val="115000"/>
                        </a:lnSpc>
                        <a:spcBef>
                          <a:spcPts val="0"/>
                        </a:spcBef>
                        <a:spcAft>
                          <a:spcPts val="0"/>
                        </a:spcAft>
                      </a:pPr>
                      <a:r>
                        <a:rPr lang="en-US" sz="1600">
                          <a:effectLst/>
                        </a:rPr>
                        <a:t>VOCABULARY </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Common Adverbs</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1810361">
                <a:tc>
                  <a:txBody>
                    <a:bodyPr/>
                    <a:lstStyle/>
                    <a:p>
                      <a:pPr marL="0" marR="0">
                        <a:lnSpc>
                          <a:spcPct val="115000"/>
                        </a:lnSpc>
                        <a:spcBef>
                          <a:spcPts val="0"/>
                        </a:spcBef>
                        <a:spcAft>
                          <a:spcPts val="0"/>
                        </a:spcAft>
                      </a:pPr>
                      <a:r>
                        <a:rPr lang="en-US" sz="1600">
                          <a:effectLst/>
                        </a:rPr>
                        <a:t>SKILLS</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a:effectLst/>
                        </a:rPr>
                        <a:t>Adverbs (Pg. 3,5)</a:t>
                      </a:r>
                    </a:p>
                    <a:p>
                      <a:pPr marL="0" marR="0">
                        <a:lnSpc>
                          <a:spcPct val="115000"/>
                        </a:lnSpc>
                        <a:spcBef>
                          <a:spcPts val="0"/>
                        </a:spcBef>
                        <a:spcAft>
                          <a:spcPts val="0"/>
                        </a:spcAft>
                      </a:pPr>
                      <a:r>
                        <a:rPr lang="en-US" sz="1600">
                          <a:effectLst/>
                        </a:rPr>
                        <a:t>Adjectives (Pg. 4,5)</a:t>
                      </a:r>
                    </a:p>
                    <a:p>
                      <a:pPr marL="0" marR="0">
                        <a:lnSpc>
                          <a:spcPct val="115000"/>
                        </a:lnSpc>
                        <a:spcBef>
                          <a:spcPts val="0"/>
                        </a:spcBef>
                        <a:spcAft>
                          <a:spcPts val="0"/>
                        </a:spcAft>
                      </a:pPr>
                      <a:r>
                        <a:rPr lang="en-US" sz="1600">
                          <a:effectLst/>
                        </a:rPr>
                        <a:t>Word parts: Prefixes/Suffixes</a:t>
                      </a:r>
                    </a:p>
                    <a:p>
                      <a:pPr marL="0" marR="0">
                        <a:lnSpc>
                          <a:spcPct val="115000"/>
                        </a:lnSpc>
                        <a:spcBef>
                          <a:spcPts val="0"/>
                        </a:spcBef>
                        <a:spcAft>
                          <a:spcPts val="0"/>
                        </a:spcAft>
                      </a:pPr>
                      <a:r>
                        <a:rPr lang="en-US" sz="1600">
                          <a:effectLst/>
                        </a:rPr>
                        <a:t>Continuous tense</a:t>
                      </a:r>
                    </a:p>
                    <a:p>
                      <a:pPr marL="0" marR="0">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r>
              <a:tr h="362072">
                <a:tc>
                  <a:txBody>
                    <a:bodyPr/>
                    <a:lstStyle/>
                    <a:p>
                      <a:pPr marL="0" marR="0">
                        <a:lnSpc>
                          <a:spcPct val="115000"/>
                        </a:lnSpc>
                        <a:spcBef>
                          <a:spcPts val="0"/>
                        </a:spcBef>
                        <a:spcAft>
                          <a:spcPts val="0"/>
                        </a:spcAft>
                      </a:pPr>
                      <a:r>
                        <a:rPr lang="en-US" sz="1600" dirty="0">
                          <a:effectLst/>
                        </a:rPr>
                        <a:t>ASSESSMENT</a:t>
                      </a:r>
                      <a:endParaRPr lang="en-US" sz="1600" dirty="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600" dirty="0" smtClean="0">
                          <a:effectLst/>
                        </a:rPr>
                        <a:t>Oral</a:t>
                      </a:r>
                      <a:r>
                        <a:rPr lang="en-US" sz="1600" dirty="0">
                          <a:effectLst/>
                        </a:rPr>
                        <a:t> </a:t>
                      </a:r>
                      <a:r>
                        <a:rPr lang="en-US" sz="1600" dirty="0" smtClean="0">
                          <a:effectLst/>
                        </a:rPr>
                        <a:t>Presentation </a:t>
                      </a:r>
                    </a:p>
                    <a:p>
                      <a:pPr marL="0" marR="0">
                        <a:lnSpc>
                          <a:spcPct val="115000"/>
                        </a:lnSpc>
                        <a:spcBef>
                          <a:spcPts val="0"/>
                        </a:spcBef>
                        <a:spcAft>
                          <a:spcPts val="0"/>
                        </a:spcAft>
                      </a:pPr>
                      <a:r>
                        <a:rPr lang="en-US" sz="1600" dirty="0" smtClean="0">
                          <a:effectLst/>
                          <a:latin typeface="Calibri"/>
                          <a:ea typeface="Calibri"/>
                          <a:cs typeface="Times New Roman"/>
                        </a:rPr>
                        <a:t>Writing Assessment</a:t>
                      </a:r>
                    </a:p>
                    <a:p>
                      <a:pPr marL="0" marR="0">
                        <a:lnSpc>
                          <a:spcPct val="115000"/>
                        </a:lnSpc>
                        <a:spcBef>
                          <a:spcPts val="0"/>
                        </a:spcBef>
                        <a:spcAft>
                          <a:spcPts val="0"/>
                        </a:spcAft>
                      </a:pPr>
                      <a:r>
                        <a:rPr lang="en-US" sz="1600" dirty="0" smtClean="0">
                          <a:effectLst/>
                          <a:latin typeface="Calibri"/>
                          <a:ea typeface="Calibri"/>
                          <a:cs typeface="Times New Roman"/>
                        </a:rPr>
                        <a:t>Performance Tasks</a:t>
                      </a:r>
                      <a:endParaRPr lang="en-US" sz="1600" dirty="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1210" marR="61210" marT="0" marB="0"/>
                </a:tc>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61210" marR="61210" marT="0" marB="0"/>
                </a:tc>
              </a:tr>
            </a:tbl>
          </a:graphicData>
        </a:graphic>
      </p:graphicFrame>
    </p:spTree>
    <p:extLst>
      <p:ext uri="{BB962C8B-B14F-4D97-AF65-F5344CB8AC3E}">
        <p14:creationId xmlns:p14="http://schemas.microsoft.com/office/powerpoint/2010/main" val="37595218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990600"/>
            <a:ext cx="7010400" cy="5715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p:cNvSpPr/>
          <p:nvPr/>
        </p:nvSpPr>
        <p:spPr>
          <a:xfrm>
            <a:off x="1752600" y="1960419"/>
            <a:ext cx="53340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810000" y="3962400"/>
            <a:ext cx="1773382" cy="22167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5029200" y="2760519"/>
            <a:ext cx="1960418" cy="2590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1981200" y="2767446"/>
            <a:ext cx="1960418" cy="2590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2258291" y="3124200"/>
            <a:ext cx="1295400" cy="369332"/>
          </a:xfrm>
          <a:prstGeom prst="rect">
            <a:avLst/>
          </a:prstGeom>
          <a:noFill/>
        </p:spPr>
        <p:txBody>
          <a:bodyPr wrap="square" rtlCol="0">
            <a:spAutoFit/>
          </a:bodyPr>
          <a:lstStyle/>
          <a:p>
            <a:r>
              <a:rPr lang="en-US" dirty="0" smtClean="0"/>
              <a:t>Lesson 1</a:t>
            </a:r>
            <a:endParaRPr lang="en-US" dirty="0"/>
          </a:p>
        </p:txBody>
      </p:sp>
      <p:sp>
        <p:nvSpPr>
          <p:cNvPr id="11" name="TextBox 10"/>
          <p:cNvSpPr txBox="1"/>
          <p:nvPr/>
        </p:nvSpPr>
        <p:spPr>
          <a:xfrm>
            <a:off x="3941618" y="4431268"/>
            <a:ext cx="1295400" cy="369332"/>
          </a:xfrm>
          <a:prstGeom prst="rect">
            <a:avLst/>
          </a:prstGeom>
          <a:noFill/>
        </p:spPr>
        <p:txBody>
          <a:bodyPr wrap="square" rtlCol="0">
            <a:spAutoFit/>
          </a:bodyPr>
          <a:lstStyle/>
          <a:p>
            <a:r>
              <a:rPr lang="en-US" dirty="0" smtClean="0"/>
              <a:t>Lesson 2</a:t>
            </a:r>
            <a:endParaRPr lang="en-US" dirty="0"/>
          </a:p>
        </p:txBody>
      </p:sp>
      <p:sp>
        <p:nvSpPr>
          <p:cNvPr id="12" name="TextBox 11"/>
          <p:cNvSpPr txBox="1"/>
          <p:nvPr/>
        </p:nvSpPr>
        <p:spPr>
          <a:xfrm>
            <a:off x="5361709" y="3124200"/>
            <a:ext cx="1295400" cy="369332"/>
          </a:xfrm>
          <a:prstGeom prst="rect">
            <a:avLst/>
          </a:prstGeom>
          <a:noFill/>
        </p:spPr>
        <p:txBody>
          <a:bodyPr wrap="square" rtlCol="0">
            <a:spAutoFit/>
          </a:bodyPr>
          <a:lstStyle/>
          <a:p>
            <a:r>
              <a:rPr lang="en-US" dirty="0" smtClean="0"/>
              <a:t>Lesson 3</a:t>
            </a:r>
            <a:endParaRPr lang="en-US" dirty="0"/>
          </a:p>
        </p:txBody>
      </p:sp>
      <p:sp>
        <p:nvSpPr>
          <p:cNvPr id="13" name="TextBox 12"/>
          <p:cNvSpPr txBox="1"/>
          <p:nvPr/>
        </p:nvSpPr>
        <p:spPr>
          <a:xfrm>
            <a:off x="3671639" y="1780722"/>
            <a:ext cx="1495922" cy="830997"/>
          </a:xfrm>
          <a:prstGeom prst="rect">
            <a:avLst/>
          </a:prstGeom>
          <a:noFill/>
        </p:spPr>
        <p:txBody>
          <a:bodyPr wrap="none" rtlCol="0">
            <a:spAutoFit/>
          </a:bodyPr>
          <a:lstStyle/>
          <a:p>
            <a:r>
              <a:rPr lang="en-US" sz="4800" dirty="0" smtClean="0"/>
              <a:t>UNIT</a:t>
            </a:r>
            <a:endParaRPr lang="en-US" sz="4800" dirty="0"/>
          </a:p>
        </p:txBody>
      </p:sp>
      <p:sp>
        <p:nvSpPr>
          <p:cNvPr id="14" name="TextBox 13"/>
          <p:cNvSpPr txBox="1"/>
          <p:nvPr/>
        </p:nvSpPr>
        <p:spPr>
          <a:xfrm>
            <a:off x="2667000" y="886552"/>
            <a:ext cx="3818674" cy="830997"/>
          </a:xfrm>
          <a:prstGeom prst="rect">
            <a:avLst/>
          </a:prstGeom>
          <a:noFill/>
        </p:spPr>
        <p:txBody>
          <a:bodyPr wrap="none" rtlCol="0">
            <a:spAutoFit/>
          </a:bodyPr>
          <a:lstStyle/>
          <a:p>
            <a:r>
              <a:rPr lang="en-US" sz="4800" dirty="0" smtClean="0"/>
              <a:t>CURRICULUM</a:t>
            </a:r>
            <a:endParaRPr lang="en-US" sz="4800" dirty="0"/>
          </a:p>
        </p:txBody>
      </p:sp>
      <p:sp>
        <p:nvSpPr>
          <p:cNvPr id="15" name="TextBox 14"/>
          <p:cNvSpPr txBox="1"/>
          <p:nvPr/>
        </p:nvSpPr>
        <p:spPr>
          <a:xfrm>
            <a:off x="266440" y="240221"/>
            <a:ext cx="2694969" cy="646331"/>
          </a:xfrm>
          <a:prstGeom prst="rect">
            <a:avLst/>
          </a:prstGeom>
          <a:noFill/>
        </p:spPr>
        <p:txBody>
          <a:bodyPr wrap="none" rtlCol="0">
            <a:spAutoFit/>
          </a:bodyPr>
          <a:lstStyle/>
          <a:p>
            <a:r>
              <a:rPr lang="en-US" sz="3600" dirty="0" smtClean="0"/>
              <a:t>STANDARDS</a:t>
            </a:r>
            <a:endParaRPr lang="en-US" sz="4800" dirty="0"/>
          </a:p>
        </p:txBody>
      </p:sp>
      <p:sp>
        <p:nvSpPr>
          <p:cNvPr id="16" name="TextBox 15"/>
          <p:cNvSpPr txBox="1"/>
          <p:nvPr/>
        </p:nvSpPr>
        <p:spPr>
          <a:xfrm>
            <a:off x="5583382" y="263463"/>
            <a:ext cx="3283271" cy="646331"/>
          </a:xfrm>
          <a:prstGeom prst="rect">
            <a:avLst/>
          </a:prstGeom>
          <a:noFill/>
        </p:spPr>
        <p:txBody>
          <a:bodyPr wrap="none" rtlCol="0">
            <a:spAutoFit/>
          </a:bodyPr>
          <a:lstStyle/>
          <a:p>
            <a:r>
              <a:rPr lang="en-US" sz="3600" dirty="0" smtClean="0"/>
              <a:t>ENVIRONMENT</a:t>
            </a:r>
            <a:endParaRPr lang="en-US" sz="4800" dirty="0"/>
          </a:p>
        </p:txBody>
      </p:sp>
      <p:sp>
        <p:nvSpPr>
          <p:cNvPr id="17" name="Down Arrow 16"/>
          <p:cNvSpPr/>
          <p:nvPr/>
        </p:nvSpPr>
        <p:spPr>
          <a:xfrm>
            <a:off x="897082" y="803633"/>
            <a:ext cx="533400" cy="41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391400" y="782851"/>
            <a:ext cx="533400" cy="415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3857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uminntilt.files.wordpress.com/2011/12/screen-shot-2011-12-05-at-4-02-59-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6" y="457200"/>
            <a:ext cx="8118764" cy="607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907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sz="quarter" idx="1"/>
          </p:nvPr>
        </p:nvSpPr>
        <p:spPr/>
        <p:txBody>
          <a:bodyPr/>
          <a:lstStyle/>
          <a:p>
            <a:r>
              <a:rPr lang="en-US" dirty="0">
                <a:hlinkClick r:id="rId2"/>
              </a:rPr>
              <a:t>http://ubdexchange.org</a:t>
            </a:r>
            <a:r>
              <a:rPr lang="en-US" dirty="0" smtClean="0"/>
              <a:t>)</a:t>
            </a:r>
          </a:p>
          <a:p>
            <a:r>
              <a:rPr lang="en-US" dirty="0">
                <a:hlinkClick r:id="rId3"/>
              </a:rPr>
              <a:t>http://</a:t>
            </a:r>
            <a:r>
              <a:rPr lang="en-US" dirty="0" smtClean="0">
                <a:hlinkClick r:id="rId3"/>
              </a:rPr>
              <a:t>www.ascd.org/ASCD/pdf/books/mctighe2004_intro.pdf</a:t>
            </a:r>
            <a:endParaRPr lang="en-US" dirty="0" smtClean="0"/>
          </a:p>
          <a:p>
            <a:r>
              <a:rPr lang="en-US" dirty="0" smtClean="0">
                <a:hlinkClick r:id="rId4"/>
              </a:rPr>
              <a:t>www.ellseelearning.weebly.com</a:t>
            </a:r>
            <a:endParaRPr lang="en-US" dirty="0" smtClean="0"/>
          </a:p>
          <a:p>
            <a:endParaRPr lang="en-US" dirty="0" smtClean="0"/>
          </a:p>
          <a:p>
            <a:endParaRPr lang="en-US" dirty="0"/>
          </a:p>
        </p:txBody>
      </p:sp>
    </p:spTree>
    <p:extLst>
      <p:ext uri="{BB962C8B-B14F-4D97-AF65-F5344CB8AC3E}">
        <p14:creationId xmlns:p14="http://schemas.microsoft.com/office/powerpoint/2010/main" val="3104442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terminology for today:</a:t>
            </a:r>
            <a:endParaRPr lang="en-US" dirty="0"/>
          </a:p>
        </p:txBody>
      </p:sp>
      <p:sp>
        <p:nvSpPr>
          <p:cNvPr id="3" name="Content Placeholder 2"/>
          <p:cNvSpPr>
            <a:spLocks noGrp="1"/>
          </p:cNvSpPr>
          <p:nvPr>
            <p:ph sz="quarter" idx="1"/>
          </p:nvPr>
        </p:nvSpPr>
        <p:spPr>
          <a:xfrm>
            <a:off x="457200" y="1600200"/>
            <a:ext cx="8458200" cy="4873752"/>
          </a:xfrm>
        </p:spPr>
        <p:txBody>
          <a:bodyPr>
            <a:normAutofit/>
          </a:bodyPr>
          <a:lstStyle/>
          <a:p>
            <a:r>
              <a:rPr lang="en-US" b="1" dirty="0" smtClean="0"/>
              <a:t>Curriculum =</a:t>
            </a:r>
            <a:r>
              <a:rPr lang="en-US" dirty="0" smtClean="0"/>
              <a:t> a </a:t>
            </a:r>
            <a:r>
              <a:rPr lang="en-US" dirty="0"/>
              <a:t>series of </a:t>
            </a:r>
            <a:r>
              <a:rPr lang="en-US" dirty="0" smtClean="0"/>
              <a:t>units and lessons that </a:t>
            </a:r>
            <a:r>
              <a:rPr lang="en-US" dirty="0"/>
              <a:t>help learners achieve specific academic or occupational goals. A curriculum often consists of general learning objectives and a list of courses and resources. </a:t>
            </a:r>
            <a:endParaRPr lang="en-US" dirty="0" smtClean="0"/>
          </a:p>
          <a:p>
            <a:r>
              <a:rPr lang="en-US" b="1" dirty="0" smtClean="0"/>
              <a:t>Standard</a:t>
            </a:r>
            <a:r>
              <a:rPr lang="en-US" dirty="0" smtClean="0"/>
              <a:t>=  </a:t>
            </a:r>
            <a:r>
              <a:rPr lang="en-US" dirty="0"/>
              <a:t>a rule or principle that is used as a basis for </a:t>
            </a:r>
            <a:r>
              <a:rPr lang="en-US" dirty="0" smtClean="0"/>
              <a:t>judgment OR an </a:t>
            </a:r>
            <a:r>
              <a:rPr lang="en-US" dirty="0"/>
              <a:t>average or normal requirement, quality, quantity, level, grade, etc</a:t>
            </a:r>
            <a:r>
              <a:rPr lang="en-US" dirty="0" smtClean="0"/>
              <a:t>.:.</a:t>
            </a:r>
          </a:p>
          <a:p>
            <a:r>
              <a:rPr lang="en-US" b="1" dirty="0" smtClean="0"/>
              <a:t>Objective</a:t>
            </a:r>
            <a:r>
              <a:rPr lang="en-US" dirty="0"/>
              <a:t> = something that one's efforts or actions are intended to attain or accomplish; purpose; </a:t>
            </a:r>
            <a:r>
              <a:rPr lang="en-US" dirty="0">
                <a:hlinkClick r:id="rId2"/>
              </a:rPr>
              <a:t>goal</a:t>
            </a:r>
            <a:r>
              <a:rPr lang="en-US" dirty="0"/>
              <a:t>; </a:t>
            </a:r>
            <a:r>
              <a:rPr lang="en-US" dirty="0" smtClean="0"/>
              <a:t>target.</a:t>
            </a:r>
            <a:endParaRPr lang="en-US" dirty="0"/>
          </a:p>
          <a:p>
            <a:r>
              <a:rPr lang="en-US" b="1" dirty="0" smtClean="0"/>
              <a:t>Assessment = </a:t>
            </a:r>
            <a:r>
              <a:rPr lang="en-US" dirty="0" smtClean="0"/>
              <a:t>to judge the value or quality of work</a:t>
            </a:r>
            <a:endParaRPr lang="en-US" dirty="0"/>
          </a:p>
        </p:txBody>
      </p:sp>
    </p:spTree>
    <p:extLst>
      <p:ext uri="{BB962C8B-B14F-4D97-AF65-F5344CB8AC3E}">
        <p14:creationId xmlns:p14="http://schemas.microsoft.com/office/powerpoint/2010/main" val="268690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467600" cy="3200400"/>
          </a:xfrm>
        </p:spPr>
        <p:txBody>
          <a:bodyPr>
            <a:normAutofit/>
          </a:bodyPr>
          <a:lstStyle/>
          <a:p>
            <a:pPr marL="0" indent="0">
              <a:lnSpc>
                <a:spcPct val="200000"/>
              </a:lnSpc>
              <a:buNone/>
            </a:pPr>
            <a:r>
              <a:rPr lang="en-US" dirty="0" smtClean="0"/>
              <a:t>In this part of the workshop, participants will…</a:t>
            </a:r>
          </a:p>
          <a:p>
            <a:pPr>
              <a:lnSpc>
                <a:spcPct val="200000"/>
              </a:lnSpc>
            </a:pPr>
            <a:r>
              <a:rPr lang="en-US" dirty="0" smtClean="0"/>
              <a:t>Know and understand the 5 C’s EFL Standards</a:t>
            </a:r>
          </a:p>
          <a:p>
            <a:pPr>
              <a:lnSpc>
                <a:spcPct val="200000"/>
              </a:lnSpc>
            </a:pPr>
            <a:r>
              <a:rPr lang="en-US" dirty="0" smtClean="0"/>
              <a:t>Create meaningful </a:t>
            </a:r>
            <a:r>
              <a:rPr lang="en-US" dirty="0"/>
              <a:t>objectives </a:t>
            </a:r>
            <a:r>
              <a:rPr lang="en-US" dirty="0" smtClean="0"/>
              <a:t>using standards to use in their </a:t>
            </a:r>
            <a:r>
              <a:rPr lang="en-US" dirty="0"/>
              <a:t>planning &amp; instruction.</a:t>
            </a:r>
          </a:p>
          <a:p>
            <a:pPr marL="0" indent="0">
              <a:buNone/>
            </a:pPr>
            <a:endParaRPr lang="en-US" dirty="0"/>
          </a:p>
        </p:txBody>
      </p:sp>
      <p:sp>
        <p:nvSpPr>
          <p:cNvPr id="4" name="Rectangle 3"/>
          <p:cNvSpPr/>
          <p:nvPr/>
        </p:nvSpPr>
        <p:spPr>
          <a:xfrm>
            <a:off x="685800" y="381000"/>
            <a:ext cx="775404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Standards &amp; Objectives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72955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ritannic berlin">
      <a:majorFont>
        <a:latin typeface="Britannic Bold"/>
        <a:ea typeface=""/>
        <a:cs typeface=""/>
      </a:majorFont>
      <a:minorFont>
        <a:latin typeface="Berlin Sans FB"/>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1695</TotalTime>
  <Words>3338</Words>
  <Application>Microsoft Office PowerPoint</Application>
  <PresentationFormat>On-screen Show (4:3)</PresentationFormat>
  <Paragraphs>549</Paragraphs>
  <Slides>76</Slides>
  <Notes>10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Oriel</vt:lpstr>
      <vt:lpstr>Curriculum Development</vt:lpstr>
      <vt:lpstr>PowerPoint Presentation</vt:lpstr>
      <vt:lpstr>PowerPoint Presentation</vt:lpstr>
      <vt:lpstr>KWL Warm Up: Curriculum Development</vt:lpstr>
      <vt:lpstr>PowerPoint Presentation</vt:lpstr>
      <vt:lpstr>Understanding by Design  Grant Wiggins and Jay McTighe</vt:lpstr>
      <vt:lpstr>Why “backward”?</vt:lpstr>
      <vt:lpstr>Important terminology for today:</vt:lpstr>
      <vt:lpstr>PowerPoint Presentation</vt:lpstr>
      <vt:lpstr>Purpose Of Standards</vt:lpstr>
      <vt:lpstr>PowerPoint Presentation</vt:lpstr>
      <vt:lpstr>Purpose of Objectives</vt:lpstr>
      <vt:lpstr>Let’s Try to Match these Objectives with Standards: </vt:lpstr>
      <vt:lpstr>PowerPoint Presentation</vt:lpstr>
      <vt:lpstr>Session two:</vt:lpstr>
      <vt:lpstr>Objective of the session:</vt:lpstr>
      <vt:lpstr>What is a lesson?</vt:lpstr>
      <vt:lpstr>Lesson planning</vt:lpstr>
      <vt:lpstr>Learner differences</vt:lpstr>
      <vt:lpstr>Ordering components of a lesson</vt:lpstr>
      <vt:lpstr>Pattern of classroom interaction</vt:lpstr>
      <vt:lpstr>Suggested classroom interaction pattern: Brainstorming</vt:lpstr>
      <vt:lpstr>Classroom interaction patterns</vt:lpstr>
      <vt:lpstr>Codes:</vt:lpstr>
      <vt:lpstr>Role and design of  instructional materials</vt:lpstr>
      <vt:lpstr>Role and design of  instructional materials cont.</vt:lpstr>
      <vt:lpstr>PowerPoint Presentation</vt:lpstr>
      <vt:lpstr>Short-sequence movie lesson</vt:lpstr>
      <vt:lpstr>Characters</vt:lpstr>
      <vt:lpstr>A | First Watch. 1:16:45 Main Idea. </vt:lpstr>
      <vt:lpstr>B | Vocabulary in Movie Quotations </vt:lpstr>
      <vt:lpstr> C | Second Watch. 1:16:45. Detail Questions. </vt:lpstr>
      <vt:lpstr>C | Second Watch. 1:16:45. Detail Questions.(continue)</vt:lpstr>
      <vt:lpstr>C | Second Watch. 1:16:45. Detail Questions.(continue)</vt:lpstr>
      <vt:lpstr>C | Second Watch. 1:16:45. Detail Questions.(continue)</vt:lpstr>
      <vt:lpstr>Task based learning Literature review</vt:lpstr>
      <vt:lpstr>Task–based learning: brainstorm!</vt:lpstr>
      <vt:lpstr>   Summary Factors in lesson planning </vt:lpstr>
      <vt:lpstr>PowerPoint Presentation</vt:lpstr>
      <vt:lpstr>PowerPoint Presentation</vt:lpstr>
      <vt:lpstr>Benefits of Small Group Learning</vt:lpstr>
      <vt:lpstr>STUDENT CENTERED LESSON</vt:lpstr>
      <vt:lpstr>PowerPoint Presentation</vt:lpstr>
      <vt:lpstr>PowerPoint Presentation</vt:lpstr>
      <vt:lpstr>YOU DO!  </vt:lpstr>
      <vt:lpstr>PowerPoint Presentation</vt:lpstr>
      <vt:lpstr>PowerPoint Presentation</vt:lpstr>
      <vt:lpstr>PowerPoint Presentation</vt:lpstr>
      <vt:lpstr>PowerPoint Presentation</vt:lpstr>
      <vt:lpstr>PowerPoint Presentation</vt:lpstr>
      <vt:lpstr>PowerPoint Presentation</vt:lpstr>
      <vt:lpstr>Sample rubric</vt:lpstr>
      <vt:lpstr>Sample Checklist</vt:lpstr>
      <vt:lpstr>PowerPoint Presentation</vt:lpstr>
      <vt:lpstr>PowerPoint Presentation</vt:lpstr>
      <vt:lpstr>PowerPoint Presentation</vt:lpstr>
      <vt:lpstr>PowerPoint Presentation</vt:lpstr>
      <vt:lpstr>UbD Unit Template</vt:lpstr>
      <vt:lpstr>UbD Curriculum Template</vt:lpstr>
      <vt:lpstr>Understanding by Design  Grant Wiggins and Jay McTighe</vt:lpstr>
      <vt:lpstr>PowerPoint Presentation</vt:lpstr>
      <vt:lpstr>PowerPoint Presentation</vt:lpstr>
      <vt:lpstr>Great Essential Questions:</vt:lpstr>
      <vt:lpstr>PowerPoint Presentation</vt:lpstr>
      <vt:lpstr>Understanding by Design  Grant Wiggins and Jay McTighe</vt:lpstr>
      <vt:lpstr>PowerPoint Presentation</vt:lpstr>
      <vt:lpstr>Stage 2</vt:lpstr>
      <vt:lpstr>PowerPoint Presentation</vt:lpstr>
      <vt:lpstr>Understanding by Design  Grant Wiggins and Jay McTighe</vt:lpstr>
      <vt:lpstr>PowerPoint Presentation</vt:lpstr>
      <vt:lpstr>PowerPoint Presentation</vt:lpstr>
      <vt:lpstr>3. Create a scope and sequence</vt:lpstr>
      <vt:lpstr>UbD Curriculum Template</vt:lpstr>
      <vt:lpstr>PowerPoint Presentation</vt:lpstr>
      <vt:lpstr>PowerPoint Presentation</vt:lpstr>
      <vt:lpstr>Helpful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dc:title>
  <dc:creator>pcr</dc:creator>
  <cp:lastModifiedBy>pcr</cp:lastModifiedBy>
  <cp:revision>94</cp:revision>
  <cp:lastPrinted>2013-12-24T01:53:17Z</cp:lastPrinted>
  <dcterms:created xsi:type="dcterms:W3CDTF">2013-12-13T07:08:33Z</dcterms:created>
  <dcterms:modified xsi:type="dcterms:W3CDTF">2013-12-24T04:51:39Z</dcterms:modified>
</cp:coreProperties>
</file>