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7" r:id="rId2"/>
    <p:sldId id="260" r:id="rId3"/>
    <p:sldId id="258" r:id="rId4"/>
    <p:sldId id="363" r:id="rId5"/>
    <p:sldId id="259" r:id="rId6"/>
    <p:sldId id="355" r:id="rId7"/>
    <p:sldId id="261" r:id="rId8"/>
    <p:sldId id="262" r:id="rId9"/>
    <p:sldId id="263" r:id="rId10"/>
    <p:sldId id="361" r:id="rId11"/>
    <p:sldId id="362" r:id="rId12"/>
    <p:sldId id="265" r:id="rId13"/>
    <p:sldId id="266" r:id="rId14"/>
    <p:sldId id="360" r:id="rId15"/>
    <p:sldId id="269" r:id="rId16"/>
    <p:sldId id="270" r:id="rId17"/>
    <p:sldId id="271" r:id="rId18"/>
    <p:sldId id="284" r:id="rId19"/>
    <p:sldId id="281" r:id="rId20"/>
    <p:sldId id="358" r:id="rId21"/>
    <p:sldId id="357" r:id="rId22"/>
    <p:sldId id="275" r:id="rId23"/>
    <p:sldId id="276" r:id="rId24"/>
    <p:sldId id="277" r:id="rId25"/>
    <p:sldId id="34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107D6-4665-4CA7-ADB9-9AC5BDBDE7D3}" type="datetimeFigureOut">
              <a:rPr lang="en-US" smtClean="0"/>
              <a:t>4/18/2014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5B3BD-31F1-4A79-BA6E-AAB26B5C67EA}" type="slidenum">
              <a:rPr lang="en-US" smtClean="0"/>
              <a:t>‹#›</a:t>
            </a:fld>
            <a:endParaRPr lang="en-US"/>
          </a:p>
        </p:txBody>
      </p:sp>
    </p:spTree>
    <p:extLst>
      <p:ext uri="{BB962C8B-B14F-4D97-AF65-F5344CB8AC3E}">
        <p14:creationId xmlns:p14="http://schemas.microsoft.com/office/powerpoint/2010/main" val="963527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14250"/>
            <a:r>
              <a:rPr lang="en-US" dirty="0"/>
              <a:t>Highlight that the first thing that the facilitators did for this workshop was outline objectives of what we wanted participants to walk away being able to do, and then designed the workshop’s instruction and activities based on those objectives.</a:t>
            </a:r>
          </a:p>
          <a:p>
            <a:endParaRPr lang="en-US" dirty="0"/>
          </a:p>
        </p:txBody>
      </p:sp>
      <p:sp>
        <p:nvSpPr>
          <p:cNvPr id="4" name="Slide Number Placeholder 3"/>
          <p:cNvSpPr>
            <a:spLocks noGrp="1"/>
          </p:cNvSpPr>
          <p:nvPr>
            <p:ph type="sldNum" sz="quarter" idx="10"/>
          </p:nvPr>
        </p:nvSpPr>
        <p:spPr/>
        <p:txBody>
          <a:bodyPr/>
          <a:lstStyle/>
          <a:p>
            <a:fld id="{C03DDF02-DED2-44B4-8BC6-5EC3B34A1299}" type="slidenum">
              <a:rPr lang="en-US" smtClean="0"/>
              <a:t>9</a:t>
            </a:fld>
            <a:endParaRPr lang="en-US"/>
          </a:p>
        </p:txBody>
      </p:sp>
    </p:spTree>
    <p:extLst>
      <p:ext uri="{BB962C8B-B14F-4D97-AF65-F5344CB8AC3E}">
        <p14:creationId xmlns:p14="http://schemas.microsoft.com/office/powerpoint/2010/main" val="366779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3DDF02-DED2-44B4-8BC6-5EC3B34A1299}" type="slidenum">
              <a:rPr lang="en-US" smtClean="0"/>
              <a:t>14</a:t>
            </a:fld>
            <a:endParaRPr lang="en-US"/>
          </a:p>
        </p:txBody>
      </p:sp>
    </p:spTree>
    <p:extLst>
      <p:ext uri="{BB962C8B-B14F-4D97-AF65-F5344CB8AC3E}">
        <p14:creationId xmlns:p14="http://schemas.microsoft.com/office/powerpoint/2010/main" val="4287690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D2B9BC9-56CC-4F13-8169-5A0931D63299}" type="datetimeFigureOut">
              <a:rPr lang="en-US" smtClean="0"/>
              <a:t>4/18/2014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549D5B3-42F0-4431-A14D-DDE55792CD0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B9BC9-56CC-4F13-8169-5A0931D63299}"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9D5B3-42F0-4431-A14D-DDE55792CD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B9BC9-56CC-4F13-8169-5A0931D63299}"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9D5B3-42F0-4431-A14D-DDE55792CD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D2B9BC9-56CC-4F13-8169-5A0931D63299}" type="datetimeFigureOut">
              <a:rPr lang="en-US" smtClean="0"/>
              <a:t>4/18/2014</a:t>
            </a:fld>
            <a:endParaRPr lang="en-US"/>
          </a:p>
        </p:txBody>
      </p:sp>
      <p:sp>
        <p:nvSpPr>
          <p:cNvPr id="9" name="Slide Number Placeholder 8"/>
          <p:cNvSpPr>
            <a:spLocks noGrp="1"/>
          </p:cNvSpPr>
          <p:nvPr>
            <p:ph type="sldNum" sz="quarter" idx="15"/>
          </p:nvPr>
        </p:nvSpPr>
        <p:spPr/>
        <p:txBody>
          <a:bodyPr rtlCol="0"/>
          <a:lstStyle/>
          <a:p>
            <a:fld id="{7549D5B3-42F0-4431-A14D-DDE55792CD0F}"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D2B9BC9-56CC-4F13-8169-5A0931D63299}" type="datetimeFigureOut">
              <a:rPr lang="en-US" smtClean="0"/>
              <a:t>4/18/2014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549D5B3-42F0-4431-A14D-DDE55792CD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2B9BC9-56CC-4F13-8169-5A0931D63299}"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9D5B3-42F0-4431-A14D-DDE55792CD0F}"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D2B9BC9-56CC-4F13-8169-5A0931D63299}" type="datetimeFigureOut">
              <a:rPr lang="en-US" smtClean="0"/>
              <a:t>4/18/2014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9D5B3-42F0-4431-A14D-DDE55792CD0F}"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D2B9BC9-56CC-4F13-8169-5A0931D63299}" type="datetimeFigureOut">
              <a:rPr lang="en-US" smtClean="0"/>
              <a:t>4/18/2014</a:t>
            </a:fld>
            <a:endParaRPr lang="en-US"/>
          </a:p>
        </p:txBody>
      </p:sp>
      <p:sp>
        <p:nvSpPr>
          <p:cNvPr id="7" name="Slide Number Placeholder 6"/>
          <p:cNvSpPr>
            <a:spLocks noGrp="1"/>
          </p:cNvSpPr>
          <p:nvPr>
            <p:ph type="sldNum" sz="quarter" idx="11"/>
          </p:nvPr>
        </p:nvSpPr>
        <p:spPr/>
        <p:txBody>
          <a:bodyPr rtlCol="0"/>
          <a:lstStyle/>
          <a:p>
            <a:fld id="{7549D5B3-42F0-4431-A14D-DDE55792CD0F}"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B9BC9-56CC-4F13-8169-5A0931D63299}" type="datetimeFigureOut">
              <a:rPr lang="en-US" smtClean="0"/>
              <a:t>4/18/2014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9D5B3-42F0-4431-A14D-DDE55792CD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2B9BC9-56CC-4F13-8169-5A0931D63299}" type="datetimeFigureOut">
              <a:rPr lang="en-US" smtClean="0"/>
              <a:t>4/18/2014</a:t>
            </a:fld>
            <a:endParaRPr lang="en-US"/>
          </a:p>
        </p:txBody>
      </p:sp>
      <p:sp>
        <p:nvSpPr>
          <p:cNvPr id="22" name="Slide Number Placeholder 21"/>
          <p:cNvSpPr>
            <a:spLocks noGrp="1"/>
          </p:cNvSpPr>
          <p:nvPr>
            <p:ph type="sldNum" sz="quarter" idx="15"/>
          </p:nvPr>
        </p:nvSpPr>
        <p:spPr/>
        <p:txBody>
          <a:bodyPr rtlCol="0"/>
          <a:lstStyle/>
          <a:p>
            <a:fld id="{7549D5B3-42F0-4431-A14D-DDE55792CD0F}"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D2B9BC9-56CC-4F13-8169-5A0931D63299}" type="datetimeFigureOut">
              <a:rPr lang="en-US" smtClean="0"/>
              <a:t>4/18/2014</a:t>
            </a:fld>
            <a:endParaRPr lang="en-US"/>
          </a:p>
        </p:txBody>
      </p:sp>
      <p:sp>
        <p:nvSpPr>
          <p:cNvPr id="18" name="Slide Number Placeholder 17"/>
          <p:cNvSpPr>
            <a:spLocks noGrp="1"/>
          </p:cNvSpPr>
          <p:nvPr>
            <p:ph type="sldNum" sz="quarter" idx="11"/>
          </p:nvPr>
        </p:nvSpPr>
        <p:spPr/>
        <p:txBody>
          <a:bodyPr rtlCol="0"/>
          <a:lstStyle/>
          <a:p>
            <a:fld id="{7549D5B3-42F0-4431-A14D-DDE55792CD0F}"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2B9BC9-56CC-4F13-8169-5A0931D63299}" type="datetimeFigureOut">
              <a:rPr lang="en-US" smtClean="0"/>
              <a:t>4/18/2014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549D5B3-42F0-4431-A14D-DDE55792CD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eduplace.com/tal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LCONNOR416@GMAIL.COM"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9600"/>
            <a:ext cx="6934200" cy="1894362"/>
          </a:xfrm>
        </p:spPr>
        <p:txBody>
          <a:bodyPr>
            <a:normAutofit fontScale="90000"/>
          </a:bodyPr>
          <a:lstStyle/>
          <a:p>
            <a:pPr algn="ctr"/>
            <a:r>
              <a:rPr lang="en-US" sz="4000" dirty="0" smtClean="0"/>
              <a:t>Making Grammar Fun! </a:t>
            </a:r>
            <a:br>
              <a:rPr lang="en-US" sz="4000" dirty="0" smtClean="0"/>
            </a:br>
            <a:r>
              <a:rPr lang="en-US" sz="4000" dirty="0" smtClean="0"/>
              <a:t>Grammar Games &amp; Activities </a:t>
            </a:r>
            <a:r>
              <a:rPr lang="en-US" dirty="0" smtClean="0"/>
              <a:t/>
            </a:r>
            <a:br>
              <a:rPr lang="en-US" dirty="0" smtClean="0"/>
            </a:br>
            <a:r>
              <a:rPr lang="en-US" dirty="0" smtClean="0"/>
              <a:t>April 17, 2014</a:t>
            </a:r>
            <a:br>
              <a:rPr lang="en-US" dirty="0" smtClean="0"/>
            </a:br>
            <a:r>
              <a:rPr lang="en-US" dirty="0" smtClean="0"/>
              <a:t>www.ellseelearning.weebly.com</a:t>
            </a:r>
            <a:endParaRPr lang="en-US" dirty="0"/>
          </a:p>
        </p:txBody>
      </p:sp>
      <p:sp>
        <p:nvSpPr>
          <p:cNvPr id="3" name="Subtitle 2"/>
          <p:cNvSpPr>
            <a:spLocks noGrp="1"/>
          </p:cNvSpPr>
          <p:nvPr>
            <p:ph type="subTitle" idx="1"/>
          </p:nvPr>
        </p:nvSpPr>
        <p:spPr>
          <a:xfrm>
            <a:off x="2590800" y="3733800"/>
            <a:ext cx="6172200" cy="1371600"/>
          </a:xfrm>
        </p:spPr>
        <p:txBody>
          <a:bodyPr>
            <a:normAutofit/>
          </a:bodyPr>
          <a:lstStyle/>
          <a:p>
            <a:r>
              <a:rPr lang="en-US" dirty="0" smtClean="0"/>
              <a:t>Laura Connor, English Language Fellow</a:t>
            </a:r>
          </a:p>
          <a:p>
            <a:r>
              <a:rPr lang="en-US" dirty="0" smtClean="0"/>
              <a:t>U.S. State Department</a:t>
            </a:r>
          </a:p>
          <a:p>
            <a:r>
              <a:rPr lang="en-US" dirty="0" smtClean="0"/>
              <a:t>Mongolian University of Science &amp; Technology</a:t>
            </a:r>
          </a:p>
          <a:p>
            <a:endParaRPr lang="en-US" dirty="0"/>
          </a:p>
          <a:p>
            <a:endParaRPr lang="en-US" dirty="0"/>
          </a:p>
        </p:txBody>
      </p:sp>
      <p:pic>
        <p:nvPicPr>
          <p:cNvPr id="4" name="Picture 2" descr="http://images.all-free-download.com/images/graphiclarge/us_department_of_state_0_87528.jpg"/>
          <p:cNvPicPr>
            <a:picLocks noChangeAspect="1" noChangeArrowheads="1"/>
          </p:cNvPicPr>
          <p:nvPr/>
        </p:nvPicPr>
        <p:blipFill>
          <a:blip r:embed="rId2"/>
          <a:srcRect l="3765" t="5647" r="4000" b="4000"/>
          <a:stretch>
            <a:fillRect/>
          </a:stretch>
        </p:blipFill>
        <p:spPr bwMode="auto">
          <a:xfrm>
            <a:off x="2743200" y="4874290"/>
            <a:ext cx="1828800" cy="1791478"/>
          </a:xfrm>
          <a:prstGeom prst="rect">
            <a:avLst/>
          </a:prstGeom>
          <a:ln>
            <a:noFill/>
          </a:ln>
          <a:effectLst>
            <a:outerShdw blurRad="292100" dist="139700" dir="2700000" algn="tl" rotWithShape="0">
              <a:srgbClr val="333333">
                <a:alpha val="65000"/>
              </a:srgbClr>
            </a:outerShdw>
          </a:effectLst>
        </p:spPr>
      </p:pic>
      <p:pic>
        <p:nvPicPr>
          <p:cNvPr id="1026" name="Picture 2" descr="https://encrypted-tbn2.gstatic.com/images?q=tbn:ANd9GcS7Vq2krZopizzc_wA9skGUQ_W9ECaVoWCf66OfhysgBTulzQb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866886"/>
            <a:ext cx="1038842" cy="1991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800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Objective is BETTER? WHY?</a:t>
            </a:r>
            <a:endParaRPr lang="en-US" dirty="0"/>
          </a:p>
        </p:txBody>
      </p:sp>
      <p:sp>
        <p:nvSpPr>
          <p:cNvPr id="3" name="Content Placeholder 2"/>
          <p:cNvSpPr>
            <a:spLocks noGrp="1"/>
          </p:cNvSpPr>
          <p:nvPr>
            <p:ph sz="quarter" idx="1"/>
          </p:nvPr>
        </p:nvSpPr>
        <p:spPr>
          <a:xfrm>
            <a:off x="457200" y="1600200"/>
            <a:ext cx="7467600" cy="3962400"/>
          </a:xfrm>
        </p:spPr>
        <p:txBody>
          <a:bodyPr/>
          <a:lstStyle/>
          <a:p>
            <a:pPr marL="0" indent="0">
              <a:buNone/>
            </a:pPr>
            <a:r>
              <a:rPr lang="en-US" b="1" dirty="0" smtClean="0"/>
              <a:t>1. SWBAT </a:t>
            </a:r>
            <a:r>
              <a:rPr lang="en-US" b="1" dirty="0"/>
              <a:t>(Students will be able to…) </a:t>
            </a:r>
            <a:r>
              <a:rPr lang="en-US" dirty="0"/>
              <a:t>use the past simple and past </a:t>
            </a:r>
            <a:r>
              <a:rPr lang="en-US" dirty="0" smtClean="0"/>
              <a:t>perfect with learned vocabulary. </a:t>
            </a:r>
          </a:p>
          <a:p>
            <a:pPr marL="0" indent="0">
              <a:buNone/>
            </a:pPr>
            <a:endParaRPr lang="en-US" b="1" dirty="0" smtClean="0"/>
          </a:p>
          <a:p>
            <a:pPr marL="0" indent="0">
              <a:buNone/>
            </a:pPr>
            <a:endParaRPr lang="en-US" b="1" dirty="0"/>
          </a:p>
          <a:p>
            <a:endParaRPr lang="en-US" b="1" dirty="0" smtClean="0"/>
          </a:p>
          <a:p>
            <a:pPr marL="0" indent="0">
              <a:buNone/>
            </a:pPr>
            <a:r>
              <a:rPr lang="en-US" b="1" dirty="0" smtClean="0"/>
              <a:t>2. SWBAT </a:t>
            </a:r>
            <a:r>
              <a:rPr lang="en-US" b="1" dirty="0"/>
              <a:t>(Students will be able to…) </a:t>
            </a:r>
            <a:r>
              <a:rPr lang="en-US" dirty="0"/>
              <a:t>use the past simple and past perfect to </a:t>
            </a:r>
            <a:r>
              <a:rPr lang="en-US" dirty="0" smtClean="0"/>
              <a:t>present about </a:t>
            </a:r>
            <a:r>
              <a:rPr lang="en-US" dirty="0"/>
              <a:t>their favorite childhood memories.</a:t>
            </a:r>
          </a:p>
          <a:p>
            <a:endParaRPr lang="en-US" dirty="0"/>
          </a:p>
        </p:txBody>
      </p:sp>
      <p:sp>
        <p:nvSpPr>
          <p:cNvPr id="4" name="Rectangle 3"/>
          <p:cNvSpPr/>
          <p:nvPr/>
        </p:nvSpPr>
        <p:spPr>
          <a:xfrm>
            <a:off x="3505200" y="2667000"/>
            <a:ext cx="1223412"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OR</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2971800" y="5257800"/>
            <a:ext cx="264687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0654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Objective is BETTER? WHY?</a:t>
            </a:r>
            <a:endParaRPr lang="en-US" dirty="0"/>
          </a:p>
        </p:txBody>
      </p:sp>
      <p:sp>
        <p:nvSpPr>
          <p:cNvPr id="3" name="Content Placeholder 2"/>
          <p:cNvSpPr>
            <a:spLocks noGrp="1"/>
          </p:cNvSpPr>
          <p:nvPr>
            <p:ph sz="quarter" idx="1"/>
          </p:nvPr>
        </p:nvSpPr>
        <p:spPr>
          <a:xfrm>
            <a:off x="457200" y="1600200"/>
            <a:ext cx="7467600" cy="3962400"/>
          </a:xfrm>
        </p:spPr>
        <p:txBody>
          <a:bodyPr/>
          <a:lstStyle/>
          <a:p>
            <a:pPr marL="0" indent="0">
              <a:buNone/>
            </a:pPr>
            <a:r>
              <a:rPr lang="en-US" b="1" dirty="0" smtClean="0"/>
              <a:t>1. SWBAT </a:t>
            </a:r>
            <a:r>
              <a:rPr lang="en-US" b="1" dirty="0"/>
              <a:t>(Students will be able to…) </a:t>
            </a:r>
            <a:r>
              <a:rPr lang="en-US" dirty="0" smtClean="0"/>
              <a:t>learn vocabulary about careers.  SWBAT practice the future tense. </a:t>
            </a:r>
          </a:p>
          <a:p>
            <a:pPr marL="0" indent="0">
              <a:buNone/>
            </a:pPr>
            <a:endParaRPr lang="en-US" b="1" dirty="0" smtClean="0"/>
          </a:p>
          <a:p>
            <a:pPr marL="0" indent="0">
              <a:buNone/>
            </a:pPr>
            <a:endParaRPr lang="en-US" b="1" dirty="0"/>
          </a:p>
          <a:p>
            <a:endParaRPr lang="en-US" b="1" dirty="0" smtClean="0"/>
          </a:p>
          <a:p>
            <a:r>
              <a:rPr lang="en-US" b="1" dirty="0" smtClean="0"/>
              <a:t>2. </a:t>
            </a:r>
            <a:r>
              <a:rPr lang="en-US" b="1" dirty="0"/>
              <a:t>SWBAT (Students will be able to…) </a:t>
            </a:r>
            <a:r>
              <a:rPr lang="en-US" dirty="0"/>
              <a:t>write 5 sentences describing their dream jobs using the future tense. </a:t>
            </a:r>
          </a:p>
          <a:p>
            <a:endParaRPr lang="en-US" dirty="0"/>
          </a:p>
        </p:txBody>
      </p:sp>
      <p:sp>
        <p:nvSpPr>
          <p:cNvPr id="4" name="Rectangle 3"/>
          <p:cNvSpPr/>
          <p:nvPr/>
        </p:nvSpPr>
        <p:spPr>
          <a:xfrm>
            <a:off x="3505200" y="2667000"/>
            <a:ext cx="1223412"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OR</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2971800" y="5257800"/>
            <a:ext cx="264687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884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019800" cy="579438"/>
          </a:xfrm>
        </p:spPr>
        <p:txBody>
          <a:bodyPr>
            <a:normAutofit/>
          </a:bodyPr>
          <a:lstStyle/>
          <a:p>
            <a:r>
              <a:rPr lang="en-US" dirty="0" smtClean="0">
                <a:solidFill>
                  <a:srgbClr val="00B050"/>
                </a:solidFill>
              </a:rPr>
              <a:t>STUDENT CENTERED LESSON</a:t>
            </a:r>
            <a:endParaRPr lang="en-US" dirty="0">
              <a:solidFill>
                <a:srgbClr val="00B050"/>
              </a:solidFill>
            </a:endParaRPr>
          </a:p>
        </p:txBody>
      </p:sp>
      <p:pic>
        <p:nvPicPr>
          <p:cNvPr id="1026" name="Picture 2" descr="http://activerain.com/image_store/uploads/9/3/0/3/5/ar131466730530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242" y="914400"/>
            <a:ext cx="3660958" cy="58063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77678" y="1496566"/>
            <a:ext cx="1156086" cy="707886"/>
          </a:xfrm>
          <a:prstGeom prst="rect">
            <a:avLst/>
          </a:prstGeom>
          <a:noFill/>
        </p:spPr>
        <p:txBody>
          <a:bodyPr wrap="none" rtlCol="0">
            <a:spAutoFit/>
          </a:bodyPr>
          <a:lstStyle/>
          <a:p>
            <a:r>
              <a:rPr lang="en-US" sz="4000" dirty="0" smtClean="0"/>
              <a:t>I DO</a:t>
            </a:r>
            <a:endParaRPr lang="en-US" sz="4000" dirty="0"/>
          </a:p>
        </p:txBody>
      </p:sp>
      <p:sp>
        <p:nvSpPr>
          <p:cNvPr id="6" name="TextBox 5"/>
          <p:cNvSpPr txBox="1"/>
          <p:nvPr/>
        </p:nvSpPr>
        <p:spPr>
          <a:xfrm>
            <a:off x="1218792" y="3463637"/>
            <a:ext cx="1766830" cy="707886"/>
          </a:xfrm>
          <a:prstGeom prst="rect">
            <a:avLst/>
          </a:prstGeom>
          <a:noFill/>
        </p:spPr>
        <p:txBody>
          <a:bodyPr wrap="none" rtlCol="0">
            <a:spAutoFit/>
          </a:bodyPr>
          <a:lstStyle/>
          <a:p>
            <a:r>
              <a:rPr lang="en-US" sz="4000" dirty="0" smtClean="0"/>
              <a:t>WE DO</a:t>
            </a:r>
            <a:endParaRPr lang="en-US" sz="4000" dirty="0"/>
          </a:p>
        </p:txBody>
      </p:sp>
      <p:sp>
        <p:nvSpPr>
          <p:cNvPr id="7" name="TextBox 6"/>
          <p:cNvSpPr txBox="1"/>
          <p:nvPr/>
        </p:nvSpPr>
        <p:spPr>
          <a:xfrm>
            <a:off x="1172305" y="5486400"/>
            <a:ext cx="1859805" cy="646331"/>
          </a:xfrm>
          <a:prstGeom prst="rect">
            <a:avLst/>
          </a:prstGeom>
          <a:noFill/>
        </p:spPr>
        <p:txBody>
          <a:bodyPr wrap="none" rtlCol="0">
            <a:spAutoFit/>
          </a:bodyPr>
          <a:lstStyle/>
          <a:p>
            <a:r>
              <a:rPr lang="en-US" sz="3600" dirty="0" smtClean="0"/>
              <a:t>YOU DO</a:t>
            </a:r>
            <a:endParaRPr lang="en-US" sz="3600" dirty="0"/>
          </a:p>
        </p:txBody>
      </p:sp>
      <p:sp>
        <p:nvSpPr>
          <p:cNvPr id="5" name="TextBox 4"/>
          <p:cNvSpPr txBox="1"/>
          <p:nvPr/>
        </p:nvSpPr>
        <p:spPr>
          <a:xfrm>
            <a:off x="4114800" y="1281122"/>
            <a:ext cx="4703532" cy="1015663"/>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t>Teacher gives goals/objectives.</a:t>
            </a:r>
          </a:p>
          <a:p>
            <a:pPr marL="285750" indent="-285750">
              <a:buFont typeface="Arial" panose="020B0604020202020204" pitchFamily="34" charset="0"/>
              <a:buChar char="•"/>
            </a:pPr>
            <a:r>
              <a:rPr lang="en-US" sz="2000" dirty="0" smtClean="0"/>
              <a:t>Models learning task- thinks out loud.</a:t>
            </a:r>
          </a:p>
          <a:p>
            <a:pPr marL="285750" indent="-285750">
              <a:buFont typeface="Arial" panose="020B0604020202020204" pitchFamily="34" charset="0"/>
              <a:buChar char="•"/>
            </a:pPr>
            <a:r>
              <a:rPr lang="en-US" sz="2000" dirty="0" smtClean="0"/>
              <a:t>Students listen/note-take</a:t>
            </a:r>
            <a:endParaRPr lang="en-US" sz="2000" dirty="0"/>
          </a:p>
        </p:txBody>
      </p:sp>
      <p:sp>
        <p:nvSpPr>
          <p:cNvPr id="9" name="TextBox 8"/>
          <p:cNvSpPr txBox="1"/>
          <p:nvPr/>
        </p:nvSpPr>
        <p:spPr>
          <a:xfrm>
            <a:off x="4114800" y="2875977"/>
            <a:ext cx="5105399" cy="190821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Students try task in pairs, or with guidance of the teacher.</a:t>
            </a:r>
          </a:p>
          <a:p>
            <a:pPr marL="285750" indent="-285750">
              <a:buFont typeface="Arial" panose="020B0604020202020204" pitchFamily="34" charset="0"/>
              <a:buChar char="•"/>
            </a:pPr>
            <a:r>
              <a:rPr lang="en-US" sz="2000" dirty="0" smtClean="0"/>
              <a:t>More modeling if necessary</a:t>
            </a:r>
          </a:p>
          <a:p>
            <a:pPr marL="285750" indent="-285750">
              <a:buFont typeface="Arial" panose="020B0604020202020204" pitchFamily="34" charset="0"/>
              <a:buChar char="•"/>
            </a:pPr>
            <a:r>
              <a:rPr lang="en-US" sz="2000" dirty="0" smtClean="0"/>
              <a:t>Teacher checks for understanding</a:t>
            </a:r>
          </a:p>
          <a:p>
            <a:pPr marL="285750" indent="-285750">
              <a:buFont typeface="Arial" panose="020B0604020202020204" pitchFamily="34" charset="0"/>
              <a:buChar char="•"/>
            </a:pPr>
            <a:r>
              <a:rPr lang="en-US" sz="2000" dirty="0" smtClean="0">
                <a:sym typeface="Wingdings" panose="05000000000000000000" pitchFamily="2" charset="2"/>
              </a:rPr>
              <a:t> Meet with lower level learners</a:t>
            </a:r>
            <a:endParaRPr lang="en-US" sz="2000" dirty="0" smtClean="0"/>
          </a:p>
          <a:p>
            <a:endParaRPr lang="en-US" dirty="0" smtClean="0"/>
          </a:p>
        </p:txBody>
      </p:sp>
      <p:sp>
        <p:nvSpPr>
          <p:cNvPr id="10" name="TextBox 9"/>
          <p:cNvSpPr txBox="1"/>
          <p:nvPr/>
        </p:nvSpPr>
        <p:spPr>
          <a:xfrm>
            <a:off x="4114800" y="5103674"/>
            <a:ext cx="4657659" cy="190821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Collaborative learning</a:t>
            </a:r>
          </a:p>
          <a:p>
            <a:pPr marL="285750" indent="-285750">
              <a:buFont typeface="Arial" panose="020B0604020202020204" pitchFamily="34" charset="0"/>
              <a:buChar char="•"/>
            </a:pPr>
            <a:r>
              <a:rPr lang="en-US" sz="2000" dirty="0" smtClean="0"/>
              <a:t>Students work independently from teacher in small groups or alone</a:t>
            </a:r>
          </a:p>
          <a:p>
            <a:pPr marL="285750" indent="-285750">
              <a:buFont typeface="Arial" panose="020B0604020202020204" pitchFamily="34" charset="0"/>
              <a:buChar char="•"/>
            </a:pPr>
            <a:r>
              <a:rPr lang="en-US" sz="2000" dirty="0" smtClean="0"/>
              <a:t>Teacher checks for understanding</a:t>
            </a:r>
          </a:p>
          <a:p>
            <a:pPr marL="285750" indent="-285750">
              <a:buFont typeface="Arial" panose="020B0604020202020204" pitchFamily="34" charset="0"/>
              <a:buChar char="•"/>
            </a:pPr>
            <a:r>
              <a:rPr lang="en-US" sz="2000" dirty="0" smtClean="0">
                <a:sym typeface="Wingdings" panose="05000000000000000000" pitchFamily="2" charset="2"/>
              </a:rPr>
              <a:t> Meet with lower level learners</a:t>
            </a:r>
            <a:endParaRPr lang="en-US" sz="2000" dirty="0" smtClean="0"/>
          </a:p>
          <a:p>
            <a:endParaRPr lang="en-US" dirty="0" smtClean="0"/>
          </a:p>
        </p:txBody>
      </p:sp>
    </p:spTree>
    <p:extLst>
      <p:ext uri="{BB962C8B-B14F-4D97-AF65-F5344CB8AC3E}">
        <p14:creationId xmlns:p14="http://schemas.microsoft.com/office/powerpoint/2010/main" val="291349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additive="base">
                                        <p:cTn id="2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 calcmode="lin" valueType="num">
                                      <p:cBhvr additive="base">
                                        <p:cTn id="26"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additive="base">
                                        <p:cTn id="30"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 calcmode="lin" valueType="num">
                                      <p:cBhvr additive="base">
                                        <p:cTn id="3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anim calcmode="lin" valueType="num">
                                      <p:cBhvr additive="base">
                                        <p:cTn id="4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9">
                                            <p:txEl>
                                              <p:pRg st="1" end="1"/>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9">
                                            <p:txEl>
                                              <p:pRg st="2" end="2"/>
                                            </p:txEl>
                                          </p:spTgt>
                                        </p:tgtEl>
                                        <p:attrNameLst>
                                          <p:attrName>style.visibility</p:attrName>
                                        </p:attrNameLst>
                                      </p:cBhvr>
                                      <p:to>
                                        <p:strVal val="visible"/>
                                      </p:to>
                                    </p:set>
                                    <p:anim calcmode="lin" valueType="num">
                                      <p:cBhvr additive="base">
                                        <p:cTn id="4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2" end="2"/>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anim calcmode="lin" valueType="num">
                                      <p:cBhvr additive="base">
                                        <p:cTn id="48"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0">
                                            <p:txEl>
                                              <p:pRg st="0" end="0"/>
                                            </p:txEl>
                                          </p:spTgt>
                                        </p:tgtEl>
                                        <p:attrNameLst>
                                          <p:attrName>style.visibility</p:attrName>
                                        </p:attrNameLst>
                                      </p:cBhvr>
                                      <p:to>
                                        <p:strVal val="visible"/>
                                      </p:to>
                                    </p:set>
                                    <p:anim calcmode="lin" valueType="num">
                                      <p:cBhvr additive="base">
                                        <p:cTn id="54"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10">
                                            <p:txEl>
                                              <p:pRg st="1" end="1"/>
                                            </p:txEl>
                                          </p:spTgt>
                                        </p:tgtEl>
                                        <p:attrNameLst>
                                          <p:attrName>style.visibility</p:attrName>
                                        </p:attrNameLst>
                                      </p:cBhvr>
                                      <p:to>
                                        <p:strVal val="visible"/>
                                      </p:to>
                                    </p:set>
                                    <p:anim calcmode="lin" valueType="num">
                                      <p:cBhvr additive="base">
                                        <p:cTn id="58"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10">
                                            <p:txEl>
                                              <p:pRg st="2" end="2"/>
                                            </p:txEl>
                                          </p:spTgt>
                                        </p:tgtEl>
                                        <p:attrNameLst>
                                          <p:attrName>style.visibility</p:attrName>
                                        </p:attrNameLst>
                                      </p:cBhvr>
                                      <p:to>
                                        <p:strVal val="visible"/>
                                      </p:to>
                                    </p:set>
                                    <p:anim calcmode="lin" valueType="num">
                                      <p:cBhvr additive="base">
                                        <p:cTn id="62"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10">
                                            <p:txEl>
                                              <p:pRg st="3" end="3"/>
                                            </p:txEl>
                                          </p:spTgt>
                                        </p:tgtEl>
                                        <p:attrNameLst>
                                          <p:attrName>style.visibility</p:attrName>
                                        </p:attrNameLst>
                                      </p:cBhvr>
                                      <p:to>
                                        <p:strVal val="visible"/>
                                      </p:to>
                                    </p:set>
                                    <p:anim calcmode="lin" valueType="num">
                                      <p:cBhvr additive="base">
                                        <p:cTn id="66"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123" t="3771" r="32734" b="10317"/>
          <a:stretch/>
        </p:blipFill>
        <p:spPr bwMode="auto">
          <a:xfrm>
            <a:off x="2819400" y="21617"/>
            <a:ext cx="5029200" cy="6721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4335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52400"/>
            <a:ext cx="7888699"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Sample lesson plan: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248649" y="1075730"/>
            <a:ext cx="8458200" cy="6432530"/>
          </a:xfrm>
          <a:prstGeom prst="rect">
            <a:avLst/>
          </a:prstGeom>
          <a:noFill/>
        </p:spPr>
        <p:txBody>
          <a:bodyPr wrap="square" rtlCol="0">
            <a:spAutoFit/>
          </a:bodyPr>
          <a:lstStyle/>
          <a:p>
            <a:r>
              <a:rPr lang="en-US" b="1" dirty="0" smtClean="0"/>
              <a:t>Class</a:t>
            </a:r>
            <a:r>
              <a:rPr lang="en-US" dirty="0" smtClean="0"/>
              <a:t>: Speaking III      </a:t>
            </a:r>
            <a:r>
              <a:rPr lang="en-US" b="1" dirty="0" smtClean="0"/>
              <a:t>Unit</a:t>
            </a:r>
            <a:r>
              <a:rPr lang="en-US" dirty="0" smtClean="0"/>
              <a:t>: Travel </a:t>
            </a:r>
          </a:p>
          <a:p>
            <a:r>
              <a:rPr lang="en-US" b="1" dirty="0" smtClean="0"/>
              <a:t>Objective</a:t>
            </a:r>
            <a:r>
              <a:rPr lang="en-US" dirty="0" smtClean="0"/>
              <a:t>: SWBAT use sequence words to write a story about traveling. </a:t>
            </a:r>
          </a:p>
          <a:p>
            <a:endParaRPr lang="en-US" sz="2000" b="1" dirty="0" smtClean="0"/>
          </a:p>
          <a:p>
            <a:r>
              <a:rPr lang="en-US" sz="2000" b="1" dirty="0" smtClean="0"/>
              <a:t>Lesson Sequence</a:t>
            </a:r>
            <a:r>
              <a:rPr lang="en-US" sz="2000" dirty="0" smtClean="0"/>
              <a:t>:</a:t>
            </a:r>
            <a:endParaRPr lang="en-US" sz="2000" dirty="0"/>
          </a:p>
          <a:p>
            <a:pPr marL="342900" indent="-342900">
              <a:buAutoNum type="arabicPeriod"/>
            </a:pPr>
            <a:r>
              <a:rPr lang="en-US" sz="2000" b="1" dirty="0" smtClean="0"/>
              <a:t>Warm Up: </a:t>
            </a:r>
            <a:r>
              <a:rPr lang="en-US" sz="2000" dirty="0" smtClean="0"/>
              <a:t>Listening: Tom Petty’s </a:t>
            </a:r>
            <a:r>
              <a:rPr lang="en-US" sz="2000" i="1" dirty="0" smtClean="0"/>
              <a:t>American Girl </a:t>
            </a:r>
            <a:r>
              <a:rPr lang="en-US" sz="2000" dirty="0" smtClean="0"/>
              <a:t>(review of adjectives/adverbs)</a:t>
            </a:r>
          </a:p>
          <a:p>
            <a:r>
              <a:rPr lang="en-US" sz="2000" b="1" dirty="0" smtClean="0"/>
              <a:t>Mini Lesson:</a:t>
            </a:r>
          </a:p>
          <a:p>
            <a:r>
              <a:rPr lang="en-US" sz="2000" b="1" dirty="0" smtClean="0"/>
              <a:t>2. I DO: </a:t>
            </a:r>
            <a:r>
              <a:rPr lang="en-US" sz="2000" dirty="0" smtClean="0"/>
              <a:t>Teacher will </a:t>
            </a:r>
            <a:r>
              <a:rPr lang="en-US" sz="2000" b="1" dirty="0" smtClean="0"/>
              <a:t>introduce</a:t>
            </a:r>
            <a:r>
              <a:rPr lang="en-US" sz="2000" dirty="0" smtClean="0"/>
              <a:t> students to sequence words.  TW </a:t>
            </a:r>
            <a:r>
              <a:rPr lang="en-US" sz="2000" b="1" dirty="0" smtClean="0"/>
              <a:t>model</a:t>
            </a:r>
            <a:r>
              <a:rPr lang="en-US" sz="2000" dirty="0" smtClean="0"/>
              <a:t> how to use sequence words by explaining to students a daily routine.</a:t>
            </a:r>
          </a:p>
          <a:p>
            <a:r>
              <a:rPr lang="en-US" sz="2000" b="1" dirty="0" smtClean="0"/>
              <a:t>3. WE DO: (Practice) </a:t>
            </a:r>
            <a:r>
              <a:rPr lang="en-US" sz="2000" dirty="0" smtClean="0"/>
              <a:t>SW work together whole class to write a story about 3 pictures showing different stages of traveling using learned sequence words.</a:t>
            </a:r>
          </a:p>
          <a:p>
            <a:r>
              <a:rPr lang="en-US" sz="2000" b="1" dirty="0" smtClean="0"/>
              <a:t>4. YOU DO: </a:t>
            </a:r>
            <a:r>
              <a:rPr lang="en-US" sz="2000" dirty="0" smtClean="0"/>
              <a:t>SW work in pairs or groups of 3. SW do </a:t>
            </a:r>
            <a:r>
              <a:rPr lang="en-US" sz="2000" b="1" dirty="0" smtClean="0"/>
              <a:t>a gallery walk </a:t>
            </a:r>
            <a:r>
              <a:rPr lang="en-US" sz="2000" dirty="0" smtClean="0"/>
              <a:t>to write a story about </a:t>
            </a:r>
            <a:r>
              <a:rPr lang="en-US" sz="2000" dirty="0" smtClean="0"/>
              <a:t>traveling (using sequence words &amp; adjectives).  </a:t>
            </a:r>
            <a:r>
              <a:rPr lang="en-US" sz="2000" dirty="0" smtClean="0"/>
              <a:t>SW will edit their story. </a:t>
            </a:r>
          </a:p>
          <a:p>
            <a:r>
              <a:rPr lang="en-US" sz="2000" b="1" dirty="0" smtClean="0"/>
              <a:t>5. Whole Class: </a:t>
            </a:r>
            <a:r>
              <a:rPr lang="en-US" sz="2000" dirty="0" smtClean="0"/>
              <a:t>SW share their picture to the whole class and tell the story that they have written. </a:t>
            </a:r>
          </a:p>
          <a:p>
            <a:r>
              <a:rPr lang="en-US" sz="2000" b="1" dirty="0" smtClean="0"/>
              <a:t>6. Wrap Up: </a:t>
            </a:r>
            <a:r>
              <a:rPr lang="en-US" sz="2000" dirty="0" smtClean="0"/>
              <a:t> Students will write 3 sentences about their daily routine using sequence words. </a:t>
            </a:r>
          </a:p>
          <a:p>
            <a:pPr lvl="1"/>
            <a:r>
              <a:rPr lang="en-US" b="1" dirty="0"/>
              <a:t>	</a:t>
            </a:r>
            <a:endParaRPr lang="en-US" b="1" dirty="0" smtClean="0"/>
          </a:p>
          <a:p>
            <a:r>
              <a:rPr lang="en-US" dirty="0" smtClean="0"/>
              <a:t> </a:t>
            </a:r>
            <a:endParaRPr lang="en-US" dirty="0"/>
          </a:p>
        </p:txBody>
      </p:sp>
    </p:spTree>
    <p:extLst>
      <p:ext uri="{BB962C8B-B14F-4D97-AF65-F5344CB8AC3E}">
        <p14:creationId xmlns:p14="http://schemas.microsoft.com/office/powerpoint/2010/main" val="70224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705600" cy="2053590"/>
          </a:xfrm>
        </p:spPr>
        <p:txBody>
          <a:bodyPr>
            <a:normAutofit/>
          </a:bodyPr>
          <a:lstStyle/>
          <a:p>
            <a:r>
              <a:rPr lang="en-US" sz="5400" dirty="0" smtClean="0"/>
              <a:t>GRAMMAR GAMES &amp; ACTIVITIES</a:t>
            </a:r>
            <a:endParaRPr lang="en-US" sz="5400" dirty="0"/>
          </a:p>
        </p:txBody>
      </p:sp>
      <p:sp>
        <p:nvSpPr>
          <p:cNvPr id="3" name="Text Placeholder 2"/>
          <p:cNvSpPr>
            <a:spLocks noGrp="1"/>
          </p:cNvSpPr>
          <p:nvPr>
            <p:ph type="body" idx="1"/>
          </p:nvPr>
        </p:nvSpPr>
        <p:spPr/>
        <p:txBody>
          <a:bodyPr/>
          <a:lstStyle/>
          <a:p>
            <a:r>
              <a:rPr lang="en-US" dirty="0"/>
              <a:t>http://www.eslgamesworld.com/</a:t>
            </a:r>
          </a:p>
        </p:txBody>
      </p:sp>
    </p:spTree>
    <p:extLst>
      <p:ext uri="{BB962C8B-B14F-4D97-AF65-F5344CB8AC3E}">
        <p14:creationId xmlns:p14="http://schemas.microsoft.com/office/powerpoint/2010/main" val="1679019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153400" cy="1143000"/>
          </a:xfrm>
        </p:spPr>
        <p:txBody>
          <a:bodyPr>
            <a:normAutofit/>
          </a:bodyPr>
          <a:lstStyle/>
          <a:p>
            <a:r>
              <a:rPr lang="en-US" dirty="0" smtClean="0"/>
              <a:t>WHEN DO YOU USE GAMES IN A LESSON? </a:t>
            </a:r>
            <a:endParaRPr lang="en-US" dirty="0"/>
          </a:p>
        </p:txBody>
      </p:sp>
      <p:sp>
        <p:nvSpPr>
          <p:cNvPr id="5" name="Content Placeholder 4"/>
          <p:cNvSpPr>
            <a:spLocks noGrp="1"/>
          </p:cNvSpPr>
          <p:nvPr>
            <p:ph sz="quarter" idx="1"/>
          </p:nvPr>
        </p:nvSpPr>
        <p:spPr>
          <a:xfrm>
            <a:off x="457200" y="1600200"/>
            <a:ext cx="8001000" cy="2895600"/>
          </a:xfrm>
        </p:spPr>
        <p:txBody>
          <a:bodyPr>
            <a:normAutofit/>
          </a:bodyPr>
          <a:lstStyle/>
          <a:p>
            <a:r>
              <a:rPr lang="en-US" dirty="0" smtClean="0"/>
              <a:t>Games should be saved for last</a:t>
            </a:r>
          </a:p>
          <a:p>
            <a:r>
              <a:rPr lang="en-US" dirty="0" smtClean="0"/>
              <a:t>Why?? </a:t>
            </a:r>
          </a:p>
          <a:p>
            <a:r>
              <a:rPr lang="en-US" dirty="0" smtClean="0"/>
              <a:t>Because…</a:t>
            </a:r>
          </a:p>
          <a:p>
            <a:pPr lvl="1"/>
            <a:r>
              <a:rPr lang="en-US" dirty="0" smtClean="0"/>
              <a:t>The beginning of the lesson is the “I DO” part when you are teaching them the day’s objective or lesson</a:t>
            </a:r>
          </a:p>
          <a:p>
            <a:pPr lvl="1"/>
            <a:r>
              <a:rPr lang="en-US" dirty="0" smtClean="0"/>
              <a:t>this is when students are starting to lose concentration</a:t>
            </a:r>
          </a:p>
          <a:p>
            <a:pPr lvl="1"/>
            <a:r>
              <a:rPr lang="en-US" dirty="0" smtClean="0"/>
              <a:t>need an opportunity to move around and have some fun! </a:t>
            </a:r>
          </a:p>
          <a:p>
            <a:pPr marL="0" indent="0">
              <a:buNone/>
            </a:pPr>
            <a:endParaRPr lang="en-US" dirty="0"/>
          </a:p>
        </p:txBody>
      </p:sp>
      <p:pic>
        <p:nvPicPr>
          <p:cNvPr id="2050" name="Picture 2" descr="https://encrypted-tbn0.gstatic.com/images?q=tbn:ANd9GcRf9g7Fk3YXlCvg1wMrUOmTz9logyyItN0NpF6xgxig9TgcHMwFm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5866" y="4495800"/>
            <a:ext cx="3046334" cy="2027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5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331" y="624682"/>
            <a:ext cx="3810000" cy="731838"/>
          </a:xfrm>
        </p:spPr>
        <p:txBody>
          <a:bodyPr>
            <a:normAutofit/>
          </a:bodyPr>
          <a:lstStyle/>
          <a:p>
            <a:r>
              <a:rPr lang="en-US" dirty="0" smtClean="0"/>
              <a:t>#2 Gallery Walk</a:t>
            </a:r>
            <a:endParaRPr lang="en-US" dirty="0"/>
          </a:p>
        </p:txBody>
      </p:sp>
      <p:sp>
        <p:nvSpPr>
          <p:cNvPr id="3" name="Content Placeholder 2"/>
          <p:cNvSpPr>
            <a:spLocks noGrp="1"/>
          </p:cNvSpPr>
          <p:nvPr>
            <p:ph sz="quarter" idx="1"/>
          </p:nvPr>
        </p:nvSpPr>
        <p:spPr>
          <a:xfrm>
            <a:off x="304800" y="2133600"/>
            <a:ext cx="8001000" cy="4572000"/>
          </a:xfrm>
        </p:spPr>
        <p:txBody>
          <a:bodyPr>
            <a:normAutofit/>
          </a:bodyPr>
          <a:lstStyle/>
          <a:p>
            <a:r>
              <a:rPr lang="en-US" dirty="0" smtClean="0"/>
              <a:t>A Gallery walk is station activity</a:t>
            </a:r>
          </a:p>
          <a:p>
            <a:r>
              <a:rPr lang="en-US" dirty="0" smtClean="0"/>
              <a:t>Students are grouped into teams of 2-5</a:t>
            </a:r>
          </a:p>
          <a:p>
            <a:r>
              <a:rPr lang="en-US" dirty="0" smtClean="0"/>
              <a:t>Each team gets a specific color marker</a:t>
            </a:r>
          </a:p>
          <a:p>
            <a:r>
              <a:rPr lang="en-US" dirty="0" smtClean="0"/>
              <a:t>Teams walk around to each station and add to the topic</a:t>
            </a:r>
          </a:p>
          <a:p>
            <a:pPr marL="0" indent="0">
              <a:buNone/>
            </a:pPr>
            <a:r>
              <a:rPr lang="en-US" dirty="0" smtClean="0"/>
              <a:t>What topics might you do a gallery walk with? </a:t>
            </a:r>
          </a:p>
          <a:p>
            <a:pPr marL="0" indent="0">
              <a:buNone/>
            </a:pPr>
            <a:r>
              <a:rPr lang="en-US" dirty="0" smtClean="0"/>
              <a:t>Examples: </a:t>
            </a:r>
          </a:p>
          <a:p>
            <a:r>
              <a:rPr lang="en-US" dirty="0" smtClean="0"/>
              <a:t>Parts of speech</a:t>
            </a:r>
          </a:p>
          <a:p>
            <a:r>
              <a:rPr lang="en-US" dirty="0" smtClean="0"/>
              <a:t>Proper Nouns</a:t>
            </a:r>
          </a:p>
          <a:p>
            <a:r>
              <a:rPr lang="en-US" dirty="0" smtClean="0"/>
              <a:t>Themes you are teaching</a:t>
            </a:r>
          </a:p>
          <a:p>
            <a:r>
              <a:rPr lang="en-US" dirty="0" smtClean="0"/>
              <a:t>Picture description</a:t>
            </a:r>
          </a:p>
          <a:p>
            <a:endParaRPr lang="en-US" dirty="0"/>
          </a:p>
        </p:txBody>
      </p:sp>
      <p:pic>
        <p:nvPicPr>
          <p:cNvPr id="1026" name="Picture 2" descr="https://encrypted-tbn3.gstatic.com/images?q=tbn:ANd9GcTYu9b0iMnRlTrEh64egzoZNomZgodj5_D0UN-vJgNUkVguZ8bCF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
            <a:ext cx="2655215"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umbnail of Gallery Walk dir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9194" y="4343400"/>
            <a:ext cx="339810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498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This </a:t>
            </a:r>
            <a:r>
              <a:rPr lang="en-US" sz="4400" dirty="0" smtClean="0"/>
              <a:t>Activity’s</a:t>
            </a:r>
            <a:r>
              <a:rPr lang="en-US" sz="4000" dirty="0" smtClean="0"/>
              <a:t> Objective… </a:t>
            </a:r>
            <a:endParaRPr lang="en-US" sz="4000" dirty="0"/>
          </a:p>
        </p:txBody>
      </p:sp>
      <p:sp>
        <p:nvSpPr>
          <p:cNvPr id="3" name="Content Placeholder 2"/>
          <p:cNvSpPr>
            <a:spLocks noGrp="1"/>
          </p:cNvSpPr>
          <p:nvPr>
            <p:ph sz="quarter" idx="1"/>
          </p:nvPr>
        </p:nvSpPr>
        <p:spPr>
          <a:xfrm>
            <a:off x="457200" y="1600200"/>
            <a:ext cx="7467600" cy="2057400"/>
          </a:xfrm>
        </p:spPr>
        <p:txBody>
          <a:bodyPr>
            <a:normAutofit lnSpcReduction="10000"/>
          </a:bodyPr>
          <a:lstStyle/>
          <a:p>
            <a:r>
              <a:rPr lang="en-US" sz="4400" dirty="0" smtClean="0"/>
              <a:t>SWBAT use sequence words when telling a </a:t>
            </a:r>
            <a:r>
              <a:rPr lang="en-US" sz="4400" dirty="0" smtClean="0"/>
              <a:t>story based on travel pictures</a:t>
            </a:r>
            <a:endParaRPr lang="en-US" sz="4400" dirty="0"/>
          </a:p>
        </p:txBody>
      </p:sp>
      <p:sp>
        <p:nvSpPr>
          <p:cNvPr id="4" name="Rounded Rectangle 3"/>
          <p:cNvSpPr/>
          <p:nvPr/>
        </p:nvSpPr>
        <p:spPr>
          <a:xfrm>
            <a:off x="1295400" y="3581400"/>
            <a:ext cx="5562600" cy="2743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FIRST		AFTER</a:t>
            </a:r>
          </a:p>
          <a:p>
            <a:pPr algn="ctr"/>
            <a:endParaRPr lang="en-US" sz="2400" dirty="0"/>
          </a:p>
          <a:p>
            <a:pPr algn="ctr"/>
            <a:r>
              <a:rPr lang="en-US" sz="2400" dirty="0" smtClean="0"/>
              <a:t>THEN		LATER	</a:t>
            </a:r>
          </a:p>
          <a:p>
            <a:pPr algn="ctr"/>
            <a:endParaRPr lang="en-US" sz="2400" dirty="0"/>
          </a:p>
          <a:p>
            <a:pPr algn="ctr"/>
            <a:r>
              <a:rPr lang="en-US" sz="2400" dirty="0" smtClean="0"/>
              <a:t>NEXT		FINALLY	</a:t>
            </a:r>
          </a:p>
          <a:p>
            <a:pPr algn="ctr"/>
            <a:endParaRPr lang="en-US" sz="2400" dirty="0"/>
          </a:p>
          <a:p>
            <a:pPr algn="ctr"/>
            <a:r>
              <a:rPr lang="en-US" sz="2400" dirty="0" smtClean="0"/>
              <a:t>SECOND	LASTLY	</a:t>
            </a:r>
            <a:endParaRPr lang="en-US" sz="2400" dirty="0"/>
          </a:p>
        </p:txBody>
      </p:sp>
    </p:spTree>
    <p:extLst>
      <p:ext uri="{BB962C8B-B14F-4D97-AF65-F5344CB8AC3E}">
        <p14:creationId xmlns:p14="http://schemas.microsoft.com/office/powerpoint/2010/main" val="3044812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cache5d.allposters.com/watermarker/52-5271-U5RZG00Z.jpg?ch=775&amp;cw=7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197"/>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2043" y="304800"/>
            <a:ext cx="5795113" cy="523220"/>
          </a:xfrm>
          <a:prstGeom prst="rect">
            <a:avLst/>
          </a:prstGeom>
          <a:solidFill>
            <a:schemeClr val="accent1">
              <a:lumMod val="75000"/>
            </a:schemeClr>
          </a:solidFill>
        </p:spPr>
        <p:txBody>
          <a:bodyPr wrap="none" rtlCol="0">
            <a:spAutoFit/>
          </a:bodyPr>
          <a:lstStyle/>
          <a:p>
            <a:r>
              <a:rPr lang="en-US" sz="2800" dirty="0" smtClean="0"/>
              <a:t>Let’s tell a story about this painting.</a:t>
            </a:r>
            <a:endParaRPr lang="en-US" sz="2800" dirty="0"/>
          </a:p>
        </p:txBody>
      </p:sp>
    </p:spTree>
    <p:extLst>
      <p:ext uri="{BB962C8B-B14F-4D97-AF65-F5344CB8AC3E}">
        <p14:creationId xmlns:p14="http://schemas.microsoft.com/office/powerpoint/2010/main" val="1996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2800" dirty="0" smtClean="0"/>
              <a:t>Today we will… </a:t>
            </a:r>
          </a:p>
          <a:p>
            <a:r>
              <a:rPr lang="en-US" sz="2800" dirty="0" smtClean="0"/>
              <a:t>Understand how to use a student-centered lesson model for grammar instruction</a:t>
            </a:r>
          </a:p>
          <a:p>
            <a:r>
              <a:rPr lang="en-US" sz="2800" dirty="0" smtClean="0"/>
              <a:t>Learn and practice grammar activities for the English classroom</a:t>
            </a:r>
          </a:p>
        </p:txBody>
      </p:sp>
      <p:sp>
        <p:nvSpPr>
          <p:cNvPr id="5" name="Rectangle 4"/>
          <p:cNvSpPr/>
          <p:nvPr/>
        </p:nvSpPr>
        <p:spPr>
          <a:xfrm>
            <a:off x="609600" y="304800"/>
            <a:ext cx="725102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Workshop Objectives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55845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a:t>Online: </a:t>
            </a:r>
            <a:r>
              <a:rPr lang="en-US" dirty="0">
                <a:hlinkClick r:id="rId2"/>
              </a:rPr>
              <a:t>http://www.eduplace.com/tales</a:t>
            </a:r>
            <a:r>
              <a:rPr lang="en-US" dirty="0" smtClean="0">
                <a:hlinkClick r:id="rId2"/>
              </a:rPr>
              <a:t>/</a:t>
            </a:r>
            <a:r>
              <a:rPr lang="en-US" dirty="0" smtClean="0"/>
              <a:t> </a:t>
            </a:r>
          </a:p>
          <a:p>
            <a:pPr marL="0" indent="0">
              <a:buNone/>
            </a:pPr>
            <a:r>
              <a:rPr lang="en-US" sz="2400" dirty="0" smtClean="0"/>
              <a:t>This </a:t>
            </a:r>
            <a:r>
              <a:rPr lang="en-US" sz="2400" dirty="0"/>
              <a:t>is a word phrase game where one student prompts (or asks) another for a list of words to substitute for blanks in a story, before reading the - often comical or nonsensical - story aloud.  </a:t>
            </a:r>
          </a:p>
          <a:p>
            <a:pPr lvl="2"/>
            <a:r>
              <a:rPr lang="en-US" sz="2400" dirty="0"/>
              <a:t>You can also have students complete the blanks themselves with parts of speech and make a conversation relevant to your </a:t>
            </a:r>
            <a:r>
              <a:rPr lang="en-US" sz="2400" dirty="0" smtClean="0"/>
              <a:t>lesson</a:t>
            </a:r>
            <a:endParaRPr lang="en-US" sz="2400" dirty="0"/>
          </a:p>
          <a:p>
            <a:endParaRPr lang="en-US" dirty="0"/>
          </a:p>
        </p:txBody>
      </p:sp>
      <p:pic>
        <p:nvPicPr>
          <p:cNvPr id="2050" name="Picture 2" descr="https://encrypted-tbn1.gstatic.com/images?q=tbn:ANd9GcTBXGKqYzKx8Jm6jIdt-iXVDgY9csYWv1W3j4on6YtAwk-i4FeRSt-9SDf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8600"/>
            <a:ext cx="3724275" cy="122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301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467600" cy="731838"/>
          </a:xfrm>
        </p:spPr>
        <p:txBody>
          <a:bodyPr>
            <a:normAutofit fontScale="90000"/>
          </a:bodyPr>
          <a:lstStyle/>
          <a:p>
            <a:r>
              <a:rPr lang="en-US" dirty="0" smtClean="0"/>
              <a:t>#2 </a:t>
            </a:r>
            <a:r>
              <a:rPr lang="en-US" dirty="0" err="1" smtClean="0"/>
              <a:t>Madlibs</a:t>
            </a:r>
            <a:r>
              <a:rPr lang="en-US" dirty="0" smtClean="0"/>
              <a:t> </a:t>
            </a:r>
            <a:br>
              <a:rPr lang="en-US" dirty="0" smtClean="0"/>
            </a:br>
            <a:r>
              <a:rPr lang="en-US" dirty="0" smtClean="0"/>
              <a:t>Write down examples of the following: </a:t>
            </a:r>
            <a:endParaRPr lang="en-US" dirty="0"/>
          </a:p>
        </p:txBody>
      </p:sp>
      <p:sp>
        <p:nvSpPr>
          <p:cNvPr id="3" name="Content Placeholder 2"/>
          <p:cNvSpPr>
            <a:spLocks noGrp="1"/>
          </p:cNvSpPr>
          <p:nvPr>
            <p:ph sz="quarter" idx="1"/>
          </p:nvPr>
        </p:nvSpPr>
        <p:spPr>
          <a:xfrm>
            <a:off x="1409700" y="1219200"/>
            <a:ext cx="4991100" cy="2362200"/>
          </a:xfrm>
        </p:spPr>
        <p:txBody>
          <a:bodyPr>
            <a:normAutofit/>
          </a:bodyPr>
          <a:lstStyle/>
          <a:p>
            <a:r>
              <a:rPr lang="en-US" dirty="0" smtClean="0"/>
              <a:t>Noun</a:t>
            </a:r>
          </a:p>
          <a:p>
            <a:r>
              <a:rPr lang="en-US" dirty="0" smtClean="0"/>
              <a:t>Progressive verb </a:t>
            </a:r>
          </a:p>
          <a:p>
            <a:r>
              <a:rPr lang="en-US" dirty="0" smtClean="0"/>
              <a:t>Exclamation</a:t>
            </a:r>
          </a:p>
          <a:p>
            <a:r>
              <a:rPr lang="en-US" dirty="0" smtClean="0"/>
              <a:t>Place</a:t>
            </a:r>
          </a:p>
          <a:p>
            <a:r>
              <a:rPr lang="en-US" dirty="0" smtClean="0"/>
              <a:t>Person</a:t>
            </a:r>
          </a:p>
          <a:p>
            <a:endParaRPr lang="en-US" dirty="0"/>
          </a:p>
          <a:p>
            <a:endParaRPr lang="en-US" dirty="0" smtClean="0"/>
          </a:p>
          <a:p>
            <a:endParaRPr lang="en-US" dirty="0" smtClean="0"/>
          </a:p>
        </p:txBody>
      </p:sp>
      <p:sp>
        <p:nvSpPr>
          <p:cNvPr id="4" name="TextBox 3"/>
          <p:cNvSpPr txBox="1"/>
          <p:nvPr/>
        </p:nvSpPr>
        <p:spPr>
          <a:xfrm>
            <a:off x="193964" y="3581400"/>
            <a:ext cx="8569036" cy="2585323"/>
          </a:xfrm>
          <a:prstGeom prst="rect">
            <a:avLst/>
          </a:prstGeom>
          <a:solidFill>
            <a:schemeClr val="accent2"/>
          </a:solidFill>
          <a:ln>
            <a:solidFill>
              <a:schemeClr val="tx1"/>
            </a:solidFill>
          </a:ln>
        </p:spPr>
        <p:txBody>
          <a:bodyPr wrap="square" rtlCol="0">
            <a:spAutoFit/>
          </a:bodyPr>
          <a:lstStyle/>
          <a:p>
            <a:r>
              <a:rPr lang="en-US" sz="2400" dirty="0" smtClean="0"/>
              <a:t>Mad Lib: </a:t>
            </a:r>
          </a:p>
          <a:p>
            <a:r>
              <a:rPr lang="en-US" sz="2400" dirty="0" smtClean="0"/>
              <a:t>I love to travel.  I love to travel in a _____________. (noun)</a:t>
            </a:r>
          </a:p>
          <a:p>
            <a:r>
              <a:rPr lang="en-US" sz="2400" dirty="0" smtClean="0"/>
              <a:t>When I am __________________ (progressive verb), I shout, “______!” (exclamation). </a:t>
            </a:r>
          </a:p>
          <a:p>
            <a:r>
              <a:rPr lang="en-US" sz="2400" dirty="0" smtClean="0"/>
              <a:t>One day I hope to travel to ___________ (place) with _______________ (person) </a:t>
            </a:r>
          </a:p>
          <a:p>
            <a:endParaRPr lang="en-US" dirty="0"/>
          </a:p>
        </p:txBody>
      </p:sp>
    </p:spTree>
    <p:extLst>
      <p:ext uri="{BB962C8B-B14F-4D97-AF65-F5344CB8AC3E}">
        <p14:creationId xmlns:p14="http://schemas.microsoft.com/office/powerpoint/2010/main" val="357312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additive="base">
                                        <p:cTn id="3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 calcmode="lin" valueType="num">
                                      <p:cBhvr additive="base">
                                        <p:cTn id="4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425306"/>
            <a:ext cx="2590800" cy="731838"/>
          </a:xfrm>
        </p:spPr>
        <p:txBody>
          <a:bodyPr>
            <a:normAutofit/>
          </a:bodyPr>
          <a:lstStyle/>
          <a:p>
            <a:r>
              <a:rPr lang="en-US" dirty="0" smtClean="0"/>
              <a:t>#4 Stoplight</a:t>
            </a:r>
            <a:endParaRPr lang="en-US" dirty="0"/>
          </a:p>
        </p:txBody>
      </p:sp>
      <p:sp>
        <p:nvSpPr>
          <p:cNvPr id="3" name="Content Placeholder 2"/>
          <p:cNvSpPr>
            <a:spLocks noGrp="1"/>
          </p:cNvSpPr>
          <p:nvPr>
            <p:ph sz="quarter" idx="1"/>
          </p:nvPr>
        </p:nvSpPr>
        <p:spPr>
          <a:xfrm>
            <a:off x="527050" y="1219200"/>
            <a:ext cx="7467600" cy="4873752"/>
          </a:xfrm>
        </p:spPr>
        <p:txBody>
          <a:bodyPr>
            <a:normAutofit fontScale="92500"/>
          </a:bodyPr>
          <a:lstStyle/>
          <a:p>
            <a:r>
              <a:rPr lang="en-US" dirty="0"/>
              <a:t>Group students into pairs or teams. </a:t>
            </a:r>
            <a:r>
              <a:rPr lang="en-US" dirty="0" smtClean="0"/>
              <a:t>The </a:t>
            </a:r>
            <a:r>
              <a:rPr lang="en-US" dirty="0"/>
              <a:t>teacher will write 4-5  </a:t>
            </a:r>
            <a:r>
              <a:rPr lang="en-US" u="sng" dirty="0"/>
              <a:t>categories</a:t>
            </a:r>
            <a:r>
              <a:rPr lang="en-US" dirty="0"/>
              <a:t> on the board. </a:t>
            </a:r>
            <a:endParaRPr lang="en-US" dirty="0" smtClean="0"/>
          </a:p>
          <a:p>
            <a:r>
              <a:rPr lang="en-US" dirty="0" smtClean="0"/>
              <a:t>The </a:t>
            </a:r>
            <a:r>
              <a:rPr lang="en-US" dirty="0"/>
              <a:t>teacher will say the alphabet out loud, and when students hear a letter they like, they yell “STOPLIGHT</a:t>
            </a:r>
            <a:r>
              <a:rPr lang="en-US" dirty="0" smtClean="0"/>
              <a:t>!”.</a:t>
            </a:r>
          </a:p>
          <a:p>
            <a:r>
              <a:rPr lang="en-US" dirty="0" smtClean="0"/>
              <a:t>Student </a:t>
            </a:r>
            <a:r>
              <a:rPr lang="en-US" dirty="0"/>
              <a:t>teams must name an ADJECTIVE, ADVERB, FAMILY WORD, FOOD WORD that starts with </a:t>
            </a:r>
            <a:r>
              <a:rPr lang="en-US" b="1" dirty="0"/>
              <a:t>M</a:t>
            </a:r>
            <a:r>
              <a:rPr lang="en-US" dirty="0"/>
              <a:t>.  The first team to get all 4 categories correct, wins! (Example: Mad / many / mother / mozzarella cheese)</a:t>
            </a:r>
          </a:p>
          <a:p>
            <a:r>
              <a:rPr lang="en-US" dirty="0"/>
              <a:t>The letter should change for every round.  </a:t>
            </a:r>
          </a:p>
          <a:p>
            <a:r>
              <a:rPr lang="en-US" dirty="0" smtClean="0"/>
              <a:t>*</a:t>
            </a:r>
            <a:r>
              <a:rPr lang="en-US" dirty="0"/>
              <a:t>Time 1 minute for each round so that students don’t take too long to finish.</a:t>
            </a:r>
            <a:endParaRPr lang="en-US" sz="3200" dirty="0"/>
          </a:p>
          <a:p>
            <a:r>
              <a:rPr lang="en-US" dirty="0"/>
              <a:t>*You can keep points for each team or just play as you go.</a:t>
            </a:r>
            <a:endParaRPr lang="en-US" sz="3200" dirty="0"/>
          </a:p>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269" y="4994564"/>
            <a:ext cx="158496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2" descr="data:image/jpeg;base64,/9j/4AAQSkZJRgABAQAAAQABAAD/2wCEAAkGBwgHBgkIBwgKCgkLDRYPDQwMDRsUFRAWIB0iIiAdHx8kKDQsJCYxJx8fLT0tMTU3Ojo6Iys/RD84QzQ5OjcBCgoKDQwNGg8PGjclHyU3Nzc3Nzc3Nzc3Nzc3Nzc3Nzc3Nzc3Nzc3Nzc3Nzc3Nzc3Nzc3Nzc3Nzc3Nzc3Nzc3N//AABEIAFoATgMBIgACEQEDEQH/xAAcAAACAwADAQAAAAAAAAAAAAAFBwAEBgIDCAH/xAA8EAABAwMBBQMJBgUFAAAAAAABAgMEAAURBhIhMUFRBxNhFCIyUnGBoaLRFUJikZOxFzNVVpQWI1SSwf/EABsBAQEAAgMBAAAAAAAAAAAAAAAFAQcCAwQG/8QAIhEAAgEDAwUBAAAAAAAAAAAAAAECAxESITFBBAUTUcEV/9oADAMBAAIRAxEAPwB41K6pEliMgLkvNsoJwFOLCRnpvroF1tp4XCJ+sn60Bcrg880w0t19xDbSElS1rOEpA4kk8BQi+6otdltMm4vSWnksJ2u6ZdSVrPAADPGkNrftDl63iu2xxIgwG5JWEoztupBIQF7yN3HA3Z38hQDid7TdKiQpiPOXKUk4Ko7C1J9ysYPuJotadV2a7OhmLMAfPBp5Cm1K9m0N/uzXmqyNSGl5t7b8st+kG463Me3ZG6jcrVTpR5M/CYafaIyoocQ4g8Ru5HnQHpWpS10p2lB9u2R7yz58xfcokNbkggDzl7R3ZyOHjW9+1rb/AFCJ+un60BdqVT+1bd/z4v6yfrVygMt2kQ5UvTLq4SFOORnEvFCRkqSMg49gOfdSXRfEpTtFeRyweNekaUPar2btKiy9Q6fHcvNJU9KhpHmOgb1LQPuq5kcD7eIC8vN2XLgupUrccAJHLeKz+n4iJ148mdWpDSlKU4pPEITtrVjx2UnHjiqnlZWEpzkFSf3FXNOyW4d579/a7kKUh0p4hCwtCiBzICiQOZFYd7aHOnjmstuTUSJSnUJZQkMxkfyo7e5DfsHM9Sd54mvq0Ku0ZUORl15DalRHFHzkKSMhAPqqxjHAEg8q4SGFx3AleyQpIUhaTlLiTwUk8wetc2nDAjOXFzzQhCkx9ofzHSCEgdcEhR6AdSMxqTqeVezZXX0+k/PldLC2nyxXbc7u1WZ0HclbqvlTVxu8/ioVNPd6Zt5H3Uv4/wCiaFaciTNQXqHabeU+USl7KSs7kgAlSj4AAn3VaNZG+sr0i83Fi3wwVuvKxu+6nmo+AFP+s5ozR9v0nBLUXaelOAd/LcHnuHoPVT0A+J31o6ArT58S3Mh6fJajtFWyFuqCQT0+Boc7qPTz7S2nbrAW2tJSpJeSQQeIob2nWuXdNKupt7anX47iXw0kZUsDIIHU4JOOeMUhG7n+KgGrrO29nzOlri5Ci2pElLWWlQ22+9CsjGz7/hmkPHSgvyNh0pG2cbTe1kbSscxvrRXCf3sB1G1xwPiKB2SN5XdfJiSA47gkdMqJ+ANYlJRTbC1CNumXSM2pq3XCQG85LaI5WkHrslRAPjiq816VLkFydPdeeAxl1okpHQZVuHhTFjsNRmUtMICG08AKF6mgtSbc9IUkB5hBWF88DeR+VSaXdYTq4uNk+T0yoyUNzjplu3Ou6cbvHnxVSVhYKE7ChhPphR9HhnwzThtsTQ1slol21izRZKAQl1lKEqGRg7x4Ui0ud1arO56i3T8qast3n8XxqueY9C/b1p/qUX9UURpAafVJvtzZt8MKUtw+eocG0c1HwH0HOn/QEpVdq/Z1GlwpmobIkR5zKFPyWUjzJCQMqIHJeMndx57zmmTdLpCtLCZFxkJYaUoIClA+lvON3sNC16v0282ptdyYWhQKVJUlRBB4g7qA8oiZt7KNoHKk7s+IqzZpJh3MyQNrunNrHUZUCPyJp7a1e0KdKXIQ4lv7/uf9ryWMhtwKyMYVsbt+PdSFjBpT8jCnEeecDAVu2lYyd2+sSSkmmZTsNGLJZmMpejOBaDzHLwPShWp7izHgPRAoKffSUbIPopO4k9N1ZBllR3suSPalsfWuCm0pUQpx4HxbH1qTS7VCFXLK6XB3PqbrHkMT1bOmoCuiXz8iaFaWgytSX6HZ4TiUPSVkba+CEgFSlHrgA7udbHTH2el/TYuqFOxvKl7WdkJxhPpJIORwyOmacUKXoyE+mRBatkd5IIDjMUIUM8d4Tmq50FzSWlbbpW3iLb0FTisF6Q5vcePUnp0A3CjtCP8AU1lxny9v8j9KL0Ble0uzy7zpZ1q3I7yUw4l9toHe5jIKR44Jx44FIBFyIJBJBBIIIwQRxBHWvVNLLtY7PYl0gS79ax5PdI7SnXUp9GUlIycj18DcefA53YAUVwn97BdRnjsj4igNtQHJriDwUvHxVXQmXt7KNrOVJ/cV2wFluU64OKV5+ZVYd7aHGd8Xbc1AASAlIwB0qvPbSuM4pQ3oSVA+yu1p1DydptQI/aq1xkISyppJBUsYPgOdToKWa9kCjGp5lbe5eDndWi0Oeot0/Kmu5F5/FVG4K2dNQVDkl8/ImhukLc/qfUUKzxnQ2uSs7ThGQhIBUo/kDgdcVSPoTd6ZRK1DdWoERKlbW95Y4No5qP8A51NP+g+l9N23TFtTCtjRA4uurOXHleso8z8ByxRigJXxSQpJSoApIwQRuIr7UoAPetM2u8WqTb3ozbLb6NkuMNpStPQg440qXewqUmU+uJqBtDKlktpcjbSwnJI2jkAnB5AU7qlAJD+Bty/uNj/EP1qfwNuP9xsf4h+tO+pQC7012Xs277PXdZ6pbkB0uNhpAQhZPJYOcjcOBFbxmDDYWHGYjDaxwUhsAirFSgJUqVKA/9k="/>
          <p:cNvSpPr>
            <a:spLocks noChangeAspect="1" noChangeArrowheads="1"/>
          </p:cNvSpPr>
          <p:nvPr/>
        </p:nvSpPr>
        <p:spPr bwMode="auto">
          <a:xfrm>
            <a:off x="155575" y="-411163"/>
            <a:ext cx="74295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39940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33600" y="1676400"/>
            <a:ext cx="48006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STOPLIGHT</a:t>
            </a:r>
            <a:endParaRPr lang="en-US" dirty="0"/>
          </a:p>
        </p:txBody>
      </p:sp>
      <p:sp>
        <p:nvSpPr>
          <p:cNvPr id="5" name="TextBox 4"/>
          <p:cNvSpPr txBox="1"/>
          <p:nvPr/>
        </p:nvSpPr>
        <p:spPr>
          <a:xfrm>
            <a:off x="512526" y="3376136"/>
            <a:ext cx="1221809" cy="523220"/>
          </a:xfrm>
          <a:prstGeom prst="rect">
            <a:avLst/>
          </a:prstGeom>
          <a:noFill/>
        </p:spPr>
        <p:txBody>
          <a:bodyPr wrap="none" rtlCol="0">
            <a:spAutoFit/>
          </a:bodyPr>
          <a:lstStyle/>
          <a:p>
            <a:r>
              <a:rPr lang="en-US" sz="2800" dirty="0" smtClean="0"/>
              <a:t>FOOD</a:t>
            </a:r>
            <a:endParaRPr lang="en-US" dirty="0"/>
          </a:p>
        </p:txBody>
      </p:sp>
      <p:sp>
        <p:nvSpPr>
          <p:cNvPr id="6" name="Rectangle 5"/>
          <p:cNvSpPr/>
          <p:nvPr/>
        </p:nvSpPr>
        <p:spPr>
          <a:xfrm>
            <a:off x="1496373" y="4498369"/>
            <a:ext cx="2031325" cy="461665"/>
          </a:xfrm>
          <a:prstGeom prst="rect">
            <a:avLst/>
          </a:prstGeom>
        </p:spPr>
        <p:txBody>
          <a:bodyPr wrap="none">
            <a:spAutoFit/>
          </a:bodyPr>
          <a:lstStyle/>
          <a:p>
            <a:r>
              <a:rPr lang="en-US" sz="2400" dirty="0" smtClean="0"/>
              <a:t>MUSIC	</a:t>
            </a:r>
            <a:endParaRPr lang="en-US" sz="2400" dirty="0"/>
          </a:p>
        </p:txBody>
      </p:sp>
      <p:sp>
        <p:nvSpPr>
          <p:cNvPr id="7" name="Rectangle 6"/>
          <p:cNvSpPr/>
          <p:nvPr/>
        </p:nvSpPr>
        <p:spPr>
          <a:xfrm>
            <a:off x="5630867" y="4729959"/>
            <a:ext cx="2082621" cy="461665"/>
          </a:xfrm>
          <a:prstGeom prst="rect">
            <a:avLst/>
          </a:prstGeom>
        </p:spPr>
        <p:txBody>
          <a:bodyPr wrap="none">
            <a:spAutoFit/>
          </a:bodyPr>
          <a:lstStyle/>
          <a:p>
            <a:r>
              <a:rPr lang="en-US" sz="2400" dirty="0" smtClean="0"/>
              <a:t>ADJECTIVES</a:t>
            </a:r>
            <a:endParaRPr lang="en-US" sz="2400" dirty="0"/>
          </a:p>
        </p:txBody>
      </p:sp>
      <p:sp>
        <p:nvSpPr>
          <p:cNvPr id="8" name="Rectangle 7"/>
          <p:cNvSpPr/>
          <p:nvPr/>
        </p:nvSpPr>
        <p:spPr>
          <a:xfrm>
            <a:off x="7239000" y="3745468"/>
            <a:ext cx="1330814" cy="461665"/>
          </a:xfrm>
          <a:prstGeom prst="rect">
            <a:avLst/>
          </a:prstGeom>
        </p:spPr>
        <p:txBody>
          <a:bodyPr wrap="none">
            <a:spAutoFit/>
          </a:bodyPr>
          <a:lstStyle/>
          <a:p>
            <a:r>
              <a:rPr lang="en-US" sz="2400" dirty="0" smtClean="0"/>
              <a:t>RUSSIA</a:t>
            </a:r>
            <a:endParaRPr lang="en-US" sz="2400" dirty="0"/>
          </a:p>
        </p:txBody>
      </p:sp>
      <p:sp>
        <p:nvSpPr>
          <p:cNvPr id="9" name="Rectangle 8"/>
          <p:cNvSpPr/>
          <p:nvPr/>
        </p:nvSpPr>
        <p:spPr>
          <a:xfrm>
            <a:off x="3566969" y="5084928"/>
            <a:ext cx="1380506" cy="461665"/>
          </a:xfrm>
          <a:prstGeom prst="rect">
            <a:avLst/>
          </a:prstGeom>
        </p:spPr>
        <p:txBody>
          <a:bodyPr wrap="none">
            <a:spAutoFit/>
          </a:bodyPr>
          <a:lstStyle/>
          <a:p>
            <a:r>
              <a:rPr lang="en-US" sz="2400" dirty="0" smtClean="0"/>
              <a:t>MOVIES</a:t>
            </a:r>
            <a:endParaRPr lang="en-US" sz="2400" dirty="0"/>
          </a:p>
        </p:txBody>
      </p:sp>
      <p:cxnSp>
        <p:nvCxnSpPr>
          <p:cNvPr id="11" name="Straight Connector 10"/>
          <p:cNvCxnSpPr/>
          <p:nvPr/>
        </p:nvCxnSpPr>
        <p:spPr>
          <a:xfrm flipV="1">
            <a:off x="1295400" y="3124200"/>
            <a:ext cx="914400" cy="3657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286000" y="3862864"/>
            <a:ext cx="698217" cy="6355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405169" y="4140810"/>
            <a:ext cx="0" cy="81998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8" idx="1"/>
          </p:cNvCxnSpPr>
          <p:nvPr/>
        </p:nvCxnSpPr>
        <p:spPr>
          <a:xfrm>
            <a:off x="6745242" y="3425041"/>
            <a:ext cx="493758" cy="5512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5791200" y="3959830"/>
            <a:ext cx="609600" cy="769371"/>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154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4572000" cy="808038"/>
          </a:xfrm>
        </p:spPr>
        <p:txBody>
          <a:bodyPr>
            <a:normAutofit/>
          </a:bodyPr>
          <a:lstStyle/>
          <a:p>
            <a:r>
              <a:rPr lang="en-US" dirty="0" smtClean="0"/>
              <a:t># 5 What’s Happening?</a:t>
            </a:r>
            <a:endParaRPr lang="en-US" dirty="0"/>
          </a:p>
        </p:txBody>
      </p:sp>
      <p:sp>
        <p:nvSpPr>
          <p:cNvPr id="4" name="Content Placeholder 3"/>
          <p:cNvSpPr>
            <a:spLocks noGrp="1"/>
          </p:cNvSpPr>
          <p:nvPr>
            <p:ph sz="quarter" idx="1"/>
          </p:nvPr>
        </p:nvSpPr>
        <p:spPr>
          <a:xfrm>
            <a:off x="457200" y="1600200"/>
            <a:ext cx="8077200" cy="4873752"/>
          </a:xfrm>
        </p:spPr>
        <p:txBody>
          <a:bodyPr>
            <a:normAutofit/>
          </a:bodyPr>
          <a:lstStyle/>
          <a:p>
            <a:r>
              <a:rPr lang="en-US" dirty="0"/>
              <a:t>Student A is chosen and steps outside or puts his or her head down on a desk. </a:t>
            </a:r>
          </a:p>
          <a:p>
            <a:r>
              <a:rPr lang="en-US" dirty="0"/>
              <a:t>The remaining students select an </a:t>
            </a:r>
            <a:r>
              <a:rPr lang="en-US" b="1" dirty="0"/>
              <a:t>action verb</a:t>
            </a:r>
            <a:r>
              <a:rPr lang="en-US" dirty="0"/>
              <a:t>, such as </a:t>
            </a:r>
            <a:r>
              <a:rPr lang="en-US" i="1" dirty="0"/>
              <a:t>study </a:t>
            </a:r>
            <a:r>
              <a:rPr lang="en-US" dirty="0"/>
              <a:t>or </a:t>
            </a:r>
            <a:r>
              <a:rPr lang="en-US" i="1" dirty="0"/>
              <a:t>fly. </a:t>
            </a:r>
            <a:endParaRPr lang="en-US" dirty="0"/>
          </a:p>
          <a:p>
            <a:r>
              <a:rPr lang="en-US" dirty="0"/>
              <a:t>Student A tries to guess the action word by asking questions substituting the word </a:t>
            </a:r>
            <a:r>
              <a:rPr lang="en-US" i="1" dirty="0"/>
              <a:t>coffeepot </a:t>
            </a:r>
            <a:r>
              <a:rPr lang="en-US" dirty="0"/>
              <a:t>wherever a verb would appear. </a:t>
            </a:r>
            <a:endParaRPr lang="en-US" dirty="0" smtClean="0"/>
          </a:p>
          <a:p>
            <a:r>
              <a:rPr lang="en-US" dirty="0" smtClean="0"/>
              <a:t>The </a:t>
            </a:r>
            <a:r>
              <a:rPr lang="en-US" dirty="0"/>
              <a:t>other students answer with clues that are deliberately evasive but true. When Student A identifies the mystery action word, another person becomes It and the game continues. </a:t>
            </a:r>
          </a:p>
          <a:p>
            <a:endParaRPr lang="en-US" dirty="0"/>
          </a:p>
        </p:txBody>
      </p:sp>
    </p:spTree>
    <p:extLst>
      <p:ext uri="{BB962C8B-B14F-4D97-AF65-F5344CB8AC3E}">
        <p14:creationId xmlns:p14="http://schemas.microsoft.com/office/powerpoint/2010/main" val="3607232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3014583" y="1752600"/>
            <a:ext cx="3351245" cy="3351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6"/>
          </p:nvPr>
        </p:nvSpPr>
        <p:spPr>
          <a:prstGeom prst="rect">
            <a:avLst/>
          </a:prstGeom>
        </p:spPr>
        <p:txBody>
          <a:bodyPr/>
          <a:lstStyle/>
          <a:p>
            <a:r>
              <a:rPr lang="en-US" smtClean="0"/>
              <a:t>Laura Connor 2013</a:t>
            </a:r>
            <a:endParaRPr lang="en-US"/>
          </a:p>
        </p:txBody>
      </p:sp>
      <p:sp>
        <p:nvSpPr>
          <p:cNvPr id="5" name="Rectangle 4"/>
          <p:cNvSpPr/>
          <p:nvPr/>
        </p:nvSpPr>
        <p:spPr>
          <a:xfrm>
            <a:off x="2558852" y="304800"/>
            <a:ext cx="426270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questions</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TextBox 7"/>
          <p:cNvSpPr txBox="1"/>
          <p:nvPr/>
        </p:nvSpPr>
        <p:spPr>
          <a:xfrm>
            <a:off x="1676400" y="5486400"/>
            <a:ext cx="6027612" cy="1200329"/>
          </a:xfrm>
          <a:prstGeom prst="rect">
            <a:avLst/>
          </a:prstGeom>
          <a:noFill/>
        </p:spPr>
        <p:txBody>
          <a:bodyPr wrap="none" rtlCol="0">
            <a:spAutoFit/>
          </a:bodyPr>
          <a:lstStyle/>
          <a:p>
            <a:pPr algn="ctr"/>
            <a:r>
              <a:rPr lang="en-US" sz="2400" b="1" dirty="0" smtClean="0">
                <a:solidFill>
                  <a:srgbClr val="0070C0"/>
                </a:solidFill>
                <a:latin typeface="Berlin Sans FB" panose="020E0602020502020306" pitchFamily="34" charset="0"/>
                <a:hlinkClick r:id="rId3"/>
              </a:rPr>
              <a:t>LCONNOR416@GMAIL.COM</a:t>
            </a:r>
            <a:endParaRPr lang="en-US" sz="2400" b="1" dirty="0" smtClean="0">
              <a:solidFill>
                <a:srgbClr val="0070C0"/>
              </a:solidFill>
              <a:latin typeface="Berlin Sans FB" panose="020E0602020502020306" pitchFamily="34" charset="0"/>
            </a:endParaRPr>
          </a:p>
          <a:p>
            <a:pPr algn="ctr"/>
            <a:endParaRPr lang="en-US" sz="2400" b="1" dirty="0">
              <a:solidFill>
                <a:srgbClr val="0070C0"/>
              </a:solidFill>
              <a:latin typeface="Berlin Sans FB" panose="020E0602020502020306" pitchFamily="34" charset="0"/>
            </a:endParaRPr>
          </a:p>
          <a:p>
            <a:pPr algn="ctr"/>
            <a:r>
              <a:rPr lang="en-US" sz="2400" b="1" dirty="0" smtClean="0">
                <a:solidFill>
                  <a:srgbClr val="0070C0"/>
                </a:solidFill>
                <a:latin typeface="Berlin Sans FB" panose="020E0602020502020306" pitchFamily="34" charset="0"/>
              </a:rPr>
              <a:t>WWW.ELLSEELEARNING.WEEBLY.COM</a:t>
            </a:r>
            <a:endParaRPr lang="en-US" sz="2400" b="1" dirty="0">
              <a:solidFill>
                <a:srgbClr val="0070C0"/>
              </a:solidFill>
              <a:latin typeface="Berlin Sans FB" panose="020E0602020502020306" pitchFamily="34" charset="0"/>
            </a:endParaRPr>
          </a:p>
        </p:txBody>
      </p:sp>
    </p:spTree>
    <p:extLst>
      <p:ext uri="{BB962C8B-B14F-4D97-AF65-F5344CB8AC3E}">
        <p14:creationId xmlns:p14="http://schemas.microsoft.com/office/powerpoint/2010/main" val="2304666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67600" cy="808038"/>
          </a:xfrm>
        </p:spPr>
        <p:txBody>
          <a:bodyPr>
            <a:normAutofit fontScale="90000"/>
          </a:bodyPr>
          <a:lstStyle/>
          <a:p>
            <a:r>
              <a:rPr lang="en-US" sz="4000" dirty="0" smtClean="0"/>
              <a:t>Grammar Warm-Up Activity</a:t>
            </a:r>
            <a:br>
              <a:rPr lang="en-US" sz="4000" dirty="0" smtClean="0"/>
            </a:br>
            <a:r>
              <a:rPr lang="en-US" sz="4000" dirty="0" smtClean="0"/>
              <a:t>#1 using songs to teach grammar</a:t>
            </a:r>
            <a:endParaRPr lang="en-US" sz="4000" dirty="0"/>
          </a:p>
        </p:txBody>
      </p:sp>
      <p:sp>
        <p:nvSpPr>
          <p:cNvPr id="3" name="Content Placeholder 2"/>
          <p:cNvSpPr>
            <a:spLocks noGrp="1"/>
          </p:cNvSpPr>
          <p:nvPr>
            <p:ph sz="quarter" idx="1"/>
          </p:nvPr>
        </p:nvSpPr>
        <p:spPr>
          <a:xfrm>
            <a:off x="819150" y="1752600"/>
            <a:ext cx="7467600" cy="3124200"/>
          </a:xfrm>
        </p:spPr>
        <p:txBody>
          <a:bodyPr>
            <a:normAutofit/>
          </a:bodyPr>
          <a:lstStyle/>
          <a:p>
            <a:pPr marL="457200" indent="-457200">
              <a:buAutoNum type="arabicPeriod"/>
            </a:pPr>
            <a:r>
              <a:rPr lang="en-US" u="sng" dirty="0" smtClean="0"/>
              <a:t>Listen</a:t>
            </a:r>
            <a:r>
              <a:rPr lang="en-US" dirty="0" smtClean="0"/>
              <a:t>: </a:t>
            </a:r>
            <a:r>
              <a:rPr lang="en-US" dirty="0"/>
              <a:t>Fill </a:t>
            </a:r>
            <a:r>
              <a:rPr lang="en-US" dirty="0" smtClean="0"/>
              <a:t>in the blanks as we listen to Tom Petty’s famous </a:t>
            </a:r>
            <a:r>
              <a:rPr lang="en-US" dirty="0" smtClean="0"/>
              <a:t>song.</a:t>
            </a:r>
          </a:p>
          <a:p>
            <a:pPr marL="457200" indent="-457200">
              <a:buAutoNum type="arabicPeriod"/>
            </a:pPr>
            <a:r>
              <a:rPr lang="en-US" u="sng" dirty="0" smtClean="0"/>
              <a:t>Categorize</a:t>
            </a:r>
            <a:r>
              <a:rPr lang="en-US" dirty="0" smtClean="0"/>
              <a:t>: place the words that you filled in as either “adjective” or “adverb”</a:t>
            </a:r>
          </a:p>
          <a:p>
            <a:pPr marL="457200" indent="-457200">
              <a:buAutoNum type="arabicPeriod"/>
            </a:pPr>
            <a:r>
              <a:rPr lang="en-US" u="sng" dirty="0" smtClean="0"/>
              <a:t>Assess</a:t>
            </a:r>
            <a:r>
              <a:rPr lang="en-US" dirty="0" smtClean="0"/>
              <a:t>: Check your answers with the person next to you.</a:t>
            </a:r>
          </a:p>
          <a:p>
            <a:endParaRPr lang="en-US" dirty="0"/>
          </a:p>
        </p:txBody>
      </p:sp>
      <p:pic>
        <p:nvPicPr>
          <p:cNvPr id="1026" name="Picture 2" descr="https://encrypted-tbn0.gstatic.com/images?q=tbn:ANd9GcR1dI6-S5ZpRnbtwzq514XT4k7ssluQL1CQqhibTbx_F3ubjYJW"/>
          <p:cNvPicPr>
            <a:picLocks noChangeAspect="1" noChangeArrowheads="1"/>
          </p:cNvPicPr>
          <p:nvPr/>
        </p:nvPicPr>
        <p:blipFill rotWithShape="1">
          <a:blip r:embed="rId2">
            <a:extLst>
              <a:ext uri="{28A0092B-C50C-407E-A947-70E740481C1C}">
                <a14:useLocalDpi xmlns:a14="http://schemas.microsoft.com/office/drawing/2010/main" val="0"/>
              </a:ext>
            </a:extLst>
          </a:blip>
          <a:srcRect t="11843" b="21721"/>
          <a:stretch/>
        </p:blipFill>
        <p:spPr bwMode="auto">
          <a:xfrm>
            <a:off x="2057400" y="4191000"/>
            <a:ext cx="4991100" cy="2486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3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228600"/>
            <a:ext cx="5562600" cy="808038"/>
          </a:xfrm>
        </p:spPr>
        <p:txBody>
          <a:bodyPr/>
          <a:lstStyle/>
          <a:p>
            <a:r>
              <a:rPr lang="en-US" dirty="0" smtClean="0"/>
              <a:t>American Girl by TOM PETTY</a:t>
            </a:r>
            <a:endParaRPr lang="en-US" dirty="0"/>
          </a:p>
        </p:txBody>
      </p:sp>
      <p:sp>
        <p:nvSpPr>
          <p:cNvPr id="3" name="Content Placeholder 2"/>
          <p:cNvSpPr>
            <a:spLocks noGrp="1"/>
          </p:cNvSpPr>
          <p:nvPr>
            <p:ph sz="quarter" idx="1"/>
          </p:nvPr>
        </p:nvSpPr>
        <p:spPr>
          <a:xfrm>
            <a:off x="228600" y="1290637"/>
            <a:ext cx="4419600" cy="4873752"/>
          </a:xfrm>
        </p:spPr>
        <p:txBody>
          <a:bodyPr>
            <a:normAutofit fontScale="92500" lnSpcReduction="20000"/>
          </a:bodyPr>
          <a:lstStyle/>
          <a:p>
            <a:r>
              <a:rPr lang="en-US" b="1" dirty="0"/>
              <a:t>"</a:t>
            </a:r>
            <a:r>
              <a:rPr lang="en-US" b="1" u="sng" dirty="0"/>
              <a:t>American</a:t>
            </a:r>
            <a:r>
              <a:rPr lang="en-US" b="1" dirty="0"/>
              <a:t> Girl"</a:t>
            </a:r>
            <a:r>
              <a:rPr lang="en-US" dirty="0"/>
              <a:t/>
            </a:r>
            <a:br>
              <a:rPr lang="en-US" dirty="0"/>
            </a:br>
            <a:r>
              <a:rPr lang="en-US" sz="2100" dirty="0"/>
              <a:t/>
            </a:r>
            <a:br>
              <a:rPr lang="en-US" sz="2100" dirty="0"/>
            </a:br>
            <a:r>
              <a:rPr lang="en-US" sz="2100" dirty="0"/>
              <a:t>Well, she was an </a:t>
            </a:r>
            <a:r>
              <a:rPr lang="en-US" sz="2100" u="sng" dirty="0"/>
              <a:t>American</a:t>
            </a:r>
            <a:r>
              <a:rPr lang="en-US" sz="2100" dirty="0"/>
              <a:t> girl</a:t>
            </a:r>
            <a:br>
              <a:rPr lang="en-US" sz="2100" dirty="0"/>
            </a:br>
            <a:r>
              <a:rPr lang="en-US" sz="2100" dirty="0"/>
              <a:t>Raised on promises</a:t>
            </a:r>
            <a:br>
              <a:rPr lang="en-US" sz="2100" dirty="0"/>
            </a:br>
            <a:r>
              <a:rPr lang="en-US" sz="2100" dirty="0"/>
              <a:t>She couldn't help </a:t>
            </a:r>
            <a:r>
              <a:rPr lang="en-US" sz="2100" dirty="0" err="1"/>
              <a:t>thinkin</a:t>
            </a:r>
            <a:r>
              <a:rPr lang="en-US" sz="2100" dirty="0"/>
              <a:t>'</a:t>
            </a:r>
            <a:br>
              <a:rPr lang="en-US" sz="2100" dirty="0"/>
            </a:br>
            <a:r>
              <a:rPr lang="en-US" sz="2100" dirty="0"/>
              <a:t>That there was a </a:t>
            </a:r>
            <a:r>
              <a:rPr lang="en-US" sz="2100" u="sng" dirty="0"/>
              <a:t>little</a:t>
            </a:r>
            <a:r>
              <a:rPr lang="en-US" sz="2100" dirty="0"/>
              <a:t> more to life somewhere else</a:t>
            </a:r>
            <a:br>
              <a:rPr lang="en-US" sz="2100" dirty="0"/>
            </a:br>
            <a:r>
              <a:rPr lang="en-US" sz="2100" dirty="0"/>
              <a:t>After all it was a </a:t>
            </a:r>
            <a:r>
              <a:rPr lang="en-US" sz="2100" u="sng" dirty="0"/>
              <a:t>great</a:t>
            </a:r>
            <a:r>
              <a:rPr lang="en-US" sz="2100" dirty="0"/>
              <a:t> </a:t>
            </a:r>
            <a:r>
              <a:rPr lang="en-US" sz="2100" u="sng" dirty="0"/>
              <a:t>big</a:t>
            </a:r>
            <a:r>
              <a:rPr lang="en-US" sz="2100" dirty="0"/>
              <a:t> world</a:t>
            </a:r>
            <a:br>
              <a:rPr lang="en-US" sz="2100" dirty="0"/>
            </a:br>
            <a:r>
              <a:rPr lang="en-US" sz="2100" dirty="0"/>
              <a:t>With lots of places to run to</a:t>
            </a:r>
            <a:br>
              <a:rPr lang="en-US" sz="2100" dirty="0"/>
            </a:br>
            <a:r>
              <a:rPr lang="en-US" sz="2100" dirty="0"/>
              <a:t>And if she had to die </a:t>
            </a:r>
            <a:r>
              <a:rPr lang="en-US" sz="2100" dirty="0" err="1"/>
              <a:t>tryin</a:t>
            </a:r>
            <a:r>
              <a:rPr lang="en-US" sz="2100" dirty="0"/>
              <a:t>'</a:t>
            </a:r>
            <a:br>
              <a:rPr lang="en-US" sz="2100" dirty="0"/>
            </a:br>
            <a:r>
              <a:rPr lang="en-US" sz="2100" dirty="0"/>
              <a:t>She had one </a:t>
            </a:r>
            <a:r>
              <a:rPr lang="en-US" sz="2100" u="sng" dirty="0"/>
              <a:t>little</a:t>
            </a:r>
            <a:r>
              <a:rPr lang="en-US" sz="2100" dirty="0"/>
              <a:t> promise she was </a:t>
            </a:r>
            <a:r>
              <a:rPr lang="en-US" sz="2100" dirty="0" err="1"/>
              <a:t>gonna</a:t>
            </a:r>
            <a:r>
              <a:rPr lang="en-US" sz="2100" dirty="0"/>
              <a:t> keep</a:t>
            </a:r>
            <a:br>
              <a:rPr lang="en-US" sz="2100" dirty="0"/>
            </a:br>
            <a:r>
              <a:rPr lang="en-US" sz="2100" dirty="0"/>
              <a:t/>
            </a:r>
            <a:br>
              <a:rPr lang="en-US" sz="2100" dirty="0"/>
            </a:br>
            <a:r>
              <a:rPr lang="en-US" sz="2100" dirty="0"/>
              <a:t>O yeah, all right</a:t>
            </a:r>
            <a:br>
              <a:rPr lang="en-US" sz="2100" dirty="0"/>
            </a:br>
            <a:r>
              <a:rPr lang="en-US" sz="2100" dirty="0"/>
              <a:t>Take it </a:t>
            </a:r>
            <a:r>
              <a:rPr lang="en-US" sz="2100" u="sng" dirty="0"/>
              <a:t>easy</a:t>
            </a:r>
            <a:r>
              <a:rPr lang="en-US" sz="2100" dirty="0"/>
              <a:t>, baby</a:t>
            </a:r>
            <a:br>
              <a:rPr lang="en-US" sz="2100" dirty="0"/>
            </a:br>
            <a:r>
              <a:rPr lang="en-US" sz="2100" dirty="0"/>
              <a:t>Make it last </a:t>
            </a:r>
            <a:r>
              <a:rPr lang="en-US" sz="2100" u="sng" dirty="0"/>
              <a:t>all</a:t>
            </a:r>
            <a:r>
              <a:rPr lang="en-US" sz="2100" dirty="0"/>
              <a:t> night</a:t>
            </a:r>
            <a:br>
              <a:rPr lang="en-US" sz="2100" dirty="0"/>
            </a:br>
            <a:r>
              <a:rPr lang="en-US" sz="2100" dirty="0"/>
              <a:t>She was an </a:t>
            </a:r>
            <a:r>
              <a:rPr lang="en-US" sz="2100" u="sng" dirty="0"/>
              <a:t>American</a:t>
            </a:r>
            <a:r>
              <a:rPr lang="en-US" sz="2100" dirty="0"/>
              <a:t> girl</a:t>
            </a:r>
            <a:br>
              <a:rPr lang="en-US" sz="2100" dirty="0"/>
            </a:br>
            <a:r>
              <a:rPr lang="en-US" dirty="0"/>
              <a:t/>
            </a:r>
            <a:br>
              <a:rPr lang="en-US" dirty="0"/>
            </a:br>
            <a:endParaRPr lang="en-US" dirty="0"/>
          </a:p>
        </p:txBody>
      </p:sp>
      <p:pic>
        <p:nvPicPr>
          <p:cNvPr id="1026" name="Picture 2" descr="https://encrypted-tbn2.gstatic.com/images?q=tbn:ANd9GcTVdtHK4BpXzLxukOcHfcLj-3JsDWrqE5dNibYKSl_lDtjIFGRhtRbBUOM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1350" y="4706216"/>
            <a:ext cx="2152650" cy="21240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95800" y="1520936"/>
            <a:ext cx="4114800" cy="4247317"/>
          </a:xfrm>
          <a:prstGeom prst="rect">
            <a:avLst/>
          </a:prstGeom>
        </p:spPr>
        <p:txBody>
          <a:bodyPr wrap="square">
            <a:spAutoFit/>
          </a:bodyPr>
          <a:lstStyle/>
          <a:p>
            <a:r>
              <a:rPr lang="en-US" dirty="0"/>
              <a:t>Well it was kind of </a:t>
            </a:r>
            <a:r>
              <a:rPr lang="en-US" u="sng" dirty="0"/>
              <a:t>cold</a:t>
            </a:r>
            <a:r>
              <a:rPr lang="en-US" dirty="0"/>
              <a:t> that night,</a:t>
            </a:r>
            <a:br>
              <a:rPr lang="en-US" dirty="0"/>
            </a:br>
            <a:r>
              <a:rPr lang="en-US" dirty="0"/>
              <a:t>She stood </a:t>
            </a:r>
            <a:r>
              <a:rPr lang="en-US" u="sng" dirty="0"/>
              <a:t>alone</a:t>
            </a:r>
            <a:r>
              <a:rPr lang="en-US" dirty="0"/>
              <a:t> on her balcony</a:t>
            </a:r>
            <a:br>
              <a:rPr lang="en-US" dirty="0"/>
            </a:br>
            <a:r>
              <a:rPr lang="en-US" dirty="0"/>
              <a:t>Yeah, she could hear the cars roll by,</a:t>
            </a:r>
            <a:br>
              <a:rPr lang="en-US" dirty="0"/>
            </a:br>
            <a:r>
              <a:rPr lang="en-US" dirty="0"/>
              <a:t>Out on 441 like waves </a:t>
            </a:r>
            <a:r>
              <a:rPr lang="en-US" dirty="0" err="1"/>
              <a:t>crashin</a:t>
            </a:r>
            <a:r>
              <a:rPr lang="en-US" dirty="0"/>
              <a:t>' on the beach</a:t>
            </a:r>
            <a:br>
              <a:rPr lang="en-US" dirty="0"/>
            </a:br>
            <a:r>
              <a:rPr lang="en-US" dirty="0"/>
              <a:t>And for one </a:t>
            </a:r>
            <a:r>
              <a:rPr lang="en-US" u="sng" dirty="0"/>
              <a:t>desperate</a:t>
            </a:r>
            <a:r>
              <a:rPr lang="en-US" dirty="0"/>
              <a:t> moment</a:t>
            </a:r>
            <a:br>
              <a:rPr lang="en-US" dirty="0"/>
            </a:br>
            <a:r>
              <a:rPr lang="en-US" dirty="0"/>
              <a:t>There he crept back in her memory</a:t>
            </a:r>
            <a:br>
              <a:rPr lang="en-US" dirty="0"/>
            </a:br>
            <a:r>
              <a:rPr lang="en-US" dirty="0"/>
              <a:t>God it's so </a:t>
            </a:r>
            <a:r>
              <a:rPr lang="en-US" u="sng" dirty="0"/>
              <a:t>painful</a:t>
            </a:r>
            <a:r>
              <a:rPr lang="en-US" dirty="0"/>
              <a:t> when something that's so </a:t>
            </a:r>
            <a:r>
              <a:rPr lang="en-US" u="sng" dirty="0"/>
              <a:t>close</a:t>
            </a:r>
            <a:r>
              <a:rPr lang="en-US" dirty="0"/>
              <a:t/>
            </a:r>
            <a:br>
              <a:rPr lang="en-US" dirty="0"/>
            </a:br>
            <a:r>
              <a:rPr lang="en-US" dirty="0"/>
              <a:t>Is still so </a:t>
            </a:r>
            <a:r>
              <a:rPr lang="en-US" u="sng" dirty="0"/>
              <a:t>far out </a:t>
            </a:r>
            <a:r>
              <a:rPr lang="en-US" dirty="0"/>
              <a:t>of reach</a:t>
            </a:r>
            <a:br>
              <a:rPr lang="en-US" dirty="0"/>
            </a:br>
            <a:r>
              <a:rPr lang="en-US" dirty="0"/>
              <a:t/>
            </a:r>
            <a:br>
              <a:rPr lang="en-US" dirty="0"/>
            </a:br>
            <a:r>
              <a:rPr lang="en-US" dirty="0"/>
              <a:t>O yeah, all right</a:t>
            </a:r>
            <a:br>
              <a:rPr lang="en-US" dirty="0"/>
            </a:br>
            <a:r>
              <a:rPr lang="en-US" dirty="0"/>
              <a:t>Take it </a:t>
            </a:r>
            <a:r>
              <a:rPr lang="en-US" u="sng" dirty="0"/>
              <a:t>easy</a:t>
            </a:r>
            <a:r>
              <a:rPr lang="en-US" dirty="0"/>
              <a:t>, baby</a:t>
            </a:r>
            <a:br>
              <a:rPr lang="en-US" dirty="0"/>
            </a:br>
            <a:r>
              <a:rPr lang="en-US" dirty="0"/>
              <a:t>Make it last </a:t>
            </a:r>
            <a:r>
              <a:rPr lang="en-US" u="sng" dirty="0"/>
              <a:t>all</a:t>
            </a:r>
            <a:r>
              <a:rPr lang="en-US" dirty="0"/>
              <a:t> night</a:t>
            </a:r>
            <a:br>
              <a:rPr lang="en-US" dirty="0"/>
            </a:br>
            <a:r>
              <a:rPr lang="en-US" dirty="0"/>
              <a:t>She was an </a:t>
            </a:r>
            <a:r>
              <a:rPr lang="en-US" u="sng" dirty="0"/>
              <a:t>American</a:t>
            </a:r>
            <a:r>
              <a:rPr lang="en-US" dirty="0"/>
              <a:t> girl </a:t>
            </a:r>
          </a:p>
        </p:txBody>
      </p:sp>
    </p:spTree>
    <p:extLst>
      <p:ext uri="{BB962C8B-B14F-4D97-AF65-F5344CB8AC3E}">
        <p14:creationId xmlns:p14="http://schemas.microsoft.com/office/powerpoint/2010/main" val="2866588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38400" y="3200400"/>
            <a:ext cx="3962400" cy="2667000"/>
          </a:xfrm>
        </p:spPr>
        <p:txBody>
          <a:bodyPr>
            <a:normAutofit/>
          </a:bodyPr>
          <a:lstStyle/>
          <a:p>
            <a:r>
              <a:rPr lang="en-US" dirty="0" smtClean="0"/>
              <a:t>Worked together</a:t>
            </a:r>
          </a:p>
          <a:p>
            <a:r>
              <a:rPr lang="en-US" dirty="0" smtClean="0"/>
              <a:t>Practiced grammar topic</a:t>
            </a:r>
          </a:p>
          <a:p>
            <a:r>
              <a:rPr lang="en-US" dirty="0" smtClean="0"/>
              <a:t>Practiced listening</a:t>
            </a:r>
          </a:p>
          <a:p>
            <a:r>
              <a:rPr lang="en-US" dirty="0" smtClean="0"/>
              <a:t>Critical thinking (categorize)</a:t>
            </a:r>
          </a:p>
          <a:p>
            <a:r>
              <a:rPr lang="en-US" dirty="0" smtClean="0"/>
              <a:t>Fun</a:t>
            </a:r>
          </a:p>
        </p:txBody>
      </p:sp>
      <p:sp>
        <p:nvSpPr>
          <p:cNvPr id="4" name="Rectangle 3"/>
          <p:cNvSpPr/>
          <p:nvPr/>
        </p:nvSpPr>
        <p:spPr>
          <a:xfrm>
            <a:off x="304800" y="152400"/>
            <a:ext cx="8401681"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Why Was that Activity a Good Way to Start A Lesson?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https://encrypted-tbn2.gstatic.com/images?q=tbn:ANd9GcTxA77lzuksUa5kKrlCKqfAc9wI2caOB7r70Td5yoMAorwitdUgrrJ1R0-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3356" y="350520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0.gstatic.com/images?q=tbn:ANd9GcSvBoeQfSUywBnqGraFiY7wGzqG7j0qXv4vL2g_B0pS_QAVSHjzT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05000"/>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47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881" y="304800"/>
            <a:ext cx="8229600" cy="731838"/>
          </a:xfrm>
        </p:spPr>
        <p:txBody>
          <a:bodyPr/>
          <a:lstStyle/>
          <a:p>
            <a:r>
              <a:rPr lang="en-US" dirty="0" smtClean="0"/>
              <a:t>FUN FACTS ABOUT TEACHING GRAMMAR</a:t>
            </a:r>
            <a:endParaRPr lang="en-US" dirty="0"/>
          </a:p>
        </p:txBody>
      </p:sp>
      <p:sp>
        <p:nvSpPr>
          <p:cNvPr id="3" name="Content Placeholder 2"/>
          <p:cNvSpPr>
            <a:spLocks noGrp="1"/>
          </p:cNvSpPr>
          <p:nvPr>
            <p:ph sz="quarter" idx="1"/>
          </p:nvPr>
        </p:nvSpPr>
        <p:spPr>
          <a:xfrm>
            <a:off x="457200" y="1219200"/>
            <a:ext cx="7467600" cy="4873752"/>
          </a:xfrm>
        </p:spPr>
        <p:txBody>
          <a:bodyPr/>
          <a:lstStyle/>
          <a:p>
            <a:pPr>
              <a:lnSpc>
                <a:spcPct val="150000"/>
              </a:lnSpc>
            </a:pPr>
            <a:r>
              <a:rPr lang="en-US" dirty="0" smtClean="0"/>
              <a:t>Grammar should not be taught in </a:t>
            </a:r>
            <a:r>
              <a:rPr lang="en-US" u="sng" dirty="0" smtClean="0"/>
              <a:t>isolation</a:t>
            </a:r>
            <a:r>
              <a:rPr lang="en-US" dirty="0" smtClean="0"/>
              <a:t>.</a:t>
            </a:r>
          </a:p>
          <a:p>
            <a:pPr>
              <a:lnSpc>
                <a:spcPct val="150000"/>
              </a:lnSpc>
            </a:pPr>
            <a:r>
              <a:rPr lang="en-US" dirty="0" smtClean="0"/>
              <a:t>Students should practice the grammar </a:t>
            </a:r>
            <a:r>
              <a:rPr lang="en-US" u="sng" dirty="0" smtClean="0"/>
              <a:t>in relation to a topic </a:t>
            </a:r>
            <a:r>
              <a:rPr lang="en-US" dirty="0" smtClean="0"/>
              <a:t>you are teaching.</a:t>
            </a:r>
          </a:p>
          <a:p>
            <a:pPr>
              <a:lnSpc>
                <a:spcPct val="150000"/>
              </a:lnSpc>
            </a:pPr>
            <a:r>
              <a:rPr lang="en-US" dirty="0" smtClean="0"/>
              <a:t>When teaching grammar and using fun activities, it is important to know </a:t>
            </a:r>
            <a:r>
              <a:rPr lang="en-US" u="sng" dirty="0" smtClean="0"/>
              <a:t>how</a:t>
            </a:r>
            <a:r>
              <a:rPr lang="en-US" dirty="0" smtClean="0"/>
              <a:t> and </a:t>
            </a:r>
            <a:r>
              <a:rPr lang="en-US" u="sng" dirty="0" smtClean="0"/>
              <a:t>when</a:t>
            </a:r>
            <a:r>
              <a:rPr lang="en-US" dirty="0" smtClean="0"/>
              <a:t> to use those activities.</a:t>
            </a:r>
          </a:p>
          <a:p>
            <a:pPr>
              <a:lnSpc>
                <a:spcPct val="150000"/>
              </a:lnSpc>
            </a:pPr>
            <a:r>
              <a:rPr lang="en-US" dirty="0" smtClean="0"/>
              <a:t>The more fun students have with grammar,           the more they will want to learn it!! </a:t>
            </a:r>
            <a:endParaRPr lang="en-US" dirty="0"/>
          </a:p>
        </p:txBody>
      </p:sp>
      <p:pic>
        <p:nvPicPr>
          <p:cNvPr id="4" name="Picture 2" descr="https://encrypted-tbn2.gstatic.com/images?q=tbn:ANd9GcTxA77lzuksUa5kKrlCKqfAc9wI2caOB7r70Td5yoMAorwitdUgrrJ1R0-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3356" y="44958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88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81" y="1003159"/>
            <a:ext cx="5886470" cy="634847"/>
          </a:xfrm>
        </p:spPr>
        <p:txBody>
          <a:bodyPr>
            <a:normAutofit fontScale="90000"/>
          </a:bodyPr>
          <a:lstStyle/>
          <a:p>
            <a:r>
              <a:rPr lang="en-US" dirty="0" smtClean="0"/>
              <a:t>Benefits of Small Group Learning</a:t>
            </a:r>
            <a:endParaRPr lang="en-US" dirty="0"/>
          </a:p>
        </p:txBody>
      </p:sp>
      <p:sp>
        <p:nvSpPr>
          <p:cNvPr id="3" name="Content Placeholder 2"/>
          <p:cNvSpPr>
            <a:spLocks noGrp="1"/>
          </p:cNvSpPr>
          <p:nvPr>
            <p:ph sz="quarter" idx="1"/>
          </p:nvPr>
        </p:nvSpPr>
        <p:spPr>
          <a:xfrm>
            <a:off x="0" y="1600200"/>
            <a:ext cx="9005455" cy="4648200"/>
          </a:xfrm>
        </p:spPr>
        <p:txBody>
          <a:bodyPr>
            <a:noAutofit/>
          </a:bodyPr>
          <a:lstStyle/>
          <a:p>
            <a:pPr>
              <a:lnSpc>
                <a:spcPct val="160000"/>
              </a:lnSpc>
            </a:pPr>
            <a:r>
              <a:rPr lang="en-US" dirty="0" smtClean="0"/>
              <a:t>Allows for more </a:t>
            </a:r>
            <a:r>
              <a:rPr lang="en-US" b="1" dirty="0" smtClean="0"/>
              <a:t>authentic</a:t>
            </a:r>
            <a:r>
              <a:rPr lang="en-US" dirty="0" smtClean="0"/>
              <a:t> </a:t>
            </a:r>
            <a:r>
              <a:rPr lang="en-US" b="1" dirty="0" smtClean="0"/>
              <a:t>communication</a:t>
            </a:r>
            <a:r>
              <a:rPr lang="en-US" dirty="0" smtClean="0"/>
              <a:t> </a:t>
            </a:r>
            <a:r>
              <a:rPr lang="en-US" dirty="0" smtClean="0"/>
              <a:t>in </a:t>
            </a:r>
            <a:r>
              <a:rPr lang="en-US" dirty="0"/>
              <a:t>a </a:t>
            </a:r>
            <a:r>
              <a:rPr lang="en-US" dirty="0" smtClean="0"/>
              <a:t>more </a:t>
            </a:r>
            <a:r>
              <a:rPr lang="en-US" dirty="0"/>
              <a:t>relaxed </a:t>
            </a:r>
            <a:r>
              <a:rPr lang="en-US" dirty="0" smtClean="0"/>
              <a:t>setting</a:t>
            </a:r>
          </a:p>
          <a:p>
            <a:pPr>
              <a:lnSpc>
                <a:spcPct val="160000"/>
              </a:lnSpc>
            </a:pPr>
            <a:r>
              <a:rPr lang="en-US" dirty="0" smtClean="0"/>
              <a:t>Students </a:t>
            </a:r>
            <a:r>
              <a:rPr lang="en-US" dirty="0" smtClean="0"/>
              <a:t>ask more questions and explanations (</a:t>
            </a:r>
            <a:r>
              <a:rPr lang="en-US" b="1" dirty="0" smtClean="0"/>
              <a:t>critical thinking</a:t>
            </a:r>
            <a:r>
              <a:rPr lang="en-US" dirty="0" smtClean="0"/>
              <a:t>)</a:t>
            </a:r>
            <a:endParaRPr lang="en-US" dirty="0"/>
          </a:p>
          <a:p>
            <a:pPr>
              <a:lnSpc>
                <a:spcPct val="160000"/>
              </a:lnSpc>
            </a:pPr>
            <a:r>
              <a:rPr lang="en-US" u="sng" dirty="0" smtClean="0"/>
              <a:t>TEAM WORK! </a:t>
            </a:r>
          </a:p>
          <a:p>
            <a:pPr>
              <a:lnSpc>
                <a:spcPct val="160000"/>
              </a:lnSpc>
            </a:pPr>
            <a:r>
              <a:rPr lang="en-US" dirty="0" smtClean="0"/>
              <a:t>Can group students by levels and needs</a:t>
            </a:r>
          </a:p>
          <a:p>
            <a:pPr>
              <a:lnSpc>
                <a:spcPct val="160000"/>
              </a:lnSpc>
            </a:pPr>
            <a:r>
              <a:rPr lang="en-US" dirty="0" smtClean="0"/>
              <a:t>Allows time to work with lower level students</a:t>
            </a:r>
            <a:endParaRPr lang="en-US" dirty="0"/>
          </a:p>
        </p:txBody>
      </p:sp>
      <p:sp>
        <p:nvSpPr>
          <p:cNvPr id="4" name="Rectangle 3"/>
          <p:cNvSpPr/>
          <p:nvPr/>
        </p:nvSpPr>
        <p:spPr>
          <a:xfrm>
            <a:off x="173181" y="228600"/>
            <a:ext cx="464742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Collaboration</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3367">
            <a:off x="6620639" y="278341"/>
            <a:ext cx="1931085" cy="144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45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399" y="304800"/>
            <a:ext cx="8533105"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key to good teaching</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 good PLANNING!</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13101" y="2967335"/>
            <a:ext cx="8917826" cy="2585323"/>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smtClean="0">
                <a:ln/>
                <a:solidFill>
                  <a:schemeClr val="accent3"/>
                </a:solidFill>
              </a:rPr>
              <a:t>What is the first thing you </a:t>
            </a:r>
          </a:p>
          <a:p>
            <a:pPr algn="ctr"/>
            <a:r>
              <a:rPr lang="en-US" sz="5400" b="1" dirty="0" smtClean="0">
                <a:ln/>
                <a:solidFill>
                  <a:schemeClr val="accent3"/>
                </a:solidFill>
              </a:rPr>
              <a:t>do when you are planning </a:t>
            </a:r>
          </a:p>
          <a:p>
            <a:pPr algn="ctr"/>
            <a:r>
              <a:rPr lang="en-US" sz="5400" b="1" dirty="0" smtClean="0">
                <a:ln/>
                <a:solidFill>
                  <a:schemeClr val="accent3"/>
                </a:solidFill>
              </a:rPr>
              <a:t>a lesson? </a:t>
            </a:r>
            <a:endParaRPr lang="en-US" sz="5400" b="1" cap="none" spc="0" dirty="0">
              <a:ln/>
              <a:solidFill>
                <a:schemeClr val="accent3"/>
              </a:solidFill>
              <a:effectLst/>
            </a:endParaRPr>
          </a:p>
        </p:txBody>
      </p:sp>
    </p:spTree>
    <p:extLst>
      <p:ext uri="{BB962C8B-B14F-4D97-AF65-F5344CB8AC3E}">
        <p14:creationId xmlns:p14="http://schemas.microsoft.com/office/powerpoint/2010/main" val="271651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69187"/>
            <a:ext cx="6629400" cy="503238"/>
          </a:xfrm>
        </p:spPr>
        <p:txBody>
          <a:bodyPr>
            <a:normAutofit fontScale="90000"/>
          </a:bodyPr>
          <a:lstStyle/>
          <a:p>
            <a:r>
              <a:rPr lang="en-US" dirty="0"/>
              <a:t>= </a:t>
            </a:r>
            <a:r>
              <a:rPr lang="en-US" dirty="0" smtClean="0"/>
              <a:t>GOAL or AIM of THE </a:t>
            </a:r>
            <a:r>
              <a:rPr lang="en-US" dirty="0"/>
              <a:t>LESSON</a:t>
            </a:r>
          </a:p>
        </p:txBody>
      </p:sp>
      <p:sp>
        <p:nvSpPr>
          <p:cNvPr id="3" name="Content Placeholder 2"/>
          <p:cNvSpPr>
            <a:spLocks noGrp="1"/>
          </p:cNvSpPr>
          <p:nvPr>
            <p:ph sz="quarter" idx="1"/>
          </p:nvPr>
        </p:nvSpPr>
        <p:spPr>
          <a:xfrm>
            <a:off x="609600" y="2133600"/>
            <a:ext cx="7467600" cy="3810000"/>
          </a:xfrm>
        </p:spPr>
        <p:txBody>
          <a:bodyPr>
            <a:normAutofit/>
          </a:bodyPr>
          <a:lstStyle/>
          <a:p>
            <a:r>
              <a:rPr lang="en-US" dirty="0"/>
              <a:t>What will students be able to do by the end of the lesson? </a:t>
            </a:r>
          </a:p>
          <a:p>
            <a:r>
              <a:rPr lang="en-US" dirty="0" smtClean="0"/>
              <a:t>Sets a target for students and teacher to </a:t>
            </a:r>
            <a:r>
              <a:rPr lang="en-US" u="sng" dirty="0" smtClean="0"/>
              <a:t>meet by the end </a:t>
            </a:r>
            <a:r>
              <a:rPr lang="en-US" dirty="0" smtClean="0"/>
              <a:t>of the </a:t>
            </a:r>
            <a:r>
              <a:rPr lang="en-US" b="1" dirty="0" smtClean="0"/>
              <a:t>lesson</a:t>
            </a:r>
          </a:p>
          <a:p>
            <a:pPr lvl="1"/>
            <a:r>
              <a:rPr lang="en-US" sz="2000" dirty="0" smtClean="0"/>
              <a:t>Does </a:t>
            </a:r>
            <a:r>
              <a:rPr lang="en-US" sz="2000" dirty="0"/>
              <a:t>this activity help my students to achieve my objective? </a:t>
            </a:r>
          </a:p>
          <a:p>
            <a:pPr lvl="1"/>
            <a:r>
              <a:rPr lang="en-US" dirty="0" smtClean="0"/>
              <a:t>Plan ALL activities based on helping students to meet your lesson plan objective</a:t>
            </a:r>
          </a:p>
        </p:txBody>
      </p:sp>
      <p:pic>
        <p:nvPicPr>
          <p:cNvPr id="4" name="Picture 2" descr="http://lazerbrody.typepad.com/photos/uncategorized/2007/04/16/bullseye.jpg"/>
          <p:cNvPicPr>
            <a:picLocks noChangeAspect="1" noChangeArrowheads="1"/>
          </p:cNvPicPr>
          <p:nvPr/>
        </p:nvPicPr>
        <p:blipFill rotWithShape="1">
          <a:blip r:embed="rId3">
            <a:extLst>
              <a:ext uri="{28A0092B-C50C-407E-A947-70E740481C1C}">
                <a14:useLocalDpi xmlns:a14="http://schemas.microsoft.com/office/drawing/2010/main" val="0"/>
              </a:ext>
            </a:extLst>
          </a:blip>
          <a:srcRect l="10274" t="4082" r="11777" b="4821"/>
          <a:stretch/>
        </p:blipFill>
        <p:spPr bwMode="auto">
          <a:xfrm>
            <a:off x="7010400" y="34636"/>
            <a:ext cx="2133600" cy="186910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400" y="45857"/>
            <a:ext cx="368562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Objectives</a:t>
            </a:r>
            <a:endParaRPr lang="en-US" sz="5400" b="1" cap="none" spc="0" dirty="0">
              <a:ln/>
              <a:solidFill>
                <a:schemeClr val="accent3"/>
              </a:solidFill>
              <a:effectLst/>
            </a:endParaRPr>
          </a:p>
        </p:txBody>
      </p:sp>
    </p:spTree>
    <p:extLst>
      <p:ext uri="{BB962C8B-B14F-4D97-AF65-F5344CB8AC3E}">
        <p14:creationId xmlns:p14="http://schemas.microsoft.com/office/powerpoint/2010/main" val="150806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380</TotalTime>
  <Words>1237</Words>
  <Application>Microsoft Office PowerPoint</Application>
  <PresentationFormat>On-screen Show (4:3)</PresentationFormat>
  <Paragraphs>159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Making Grammar Fun!  Grammar Games &amp; Activities  April 17, 2014 www.ellseelearning.weebly.com</vt:lpstr>
      <vt:lpstr>PowerPoint Presentation</vt:lpstr>
      <vt:lpstr>Grammar Warm-Up Activity #1 using songs to teach grammar</vt:lpstr>
      <vt:lpstr>American Girl by TOM PETTY</vt:lpstr>
      <vt:lpstr>PowerPoint Presentation</vt:lpstr>
      <vt:lpstr>FUN FACTS ABOUT TEACHING GRAMMAR</vt:lpstr>
      <vt:lpstr>Benefits of Small Group Learning</vt:lpstr>
      <vt:lpstr>PowerPoint Presentation</vt:lpstr>
      <vt:lpstr>= GOAL or AIM of THE LESSON</vt:lpstr>
      <vt:lpstr>Which Objective is BETTER? WHY?</vt:lpstr>
      <vt:lpstr>Which Objective is BETTER? WHY?</vt:lpstr>
      <vt:lpstr>STUDENT CENTERED LESSON</vt:lpstr>
      <vt:lpstr>PowerPoint Presentation</vt:lpstr>
      <vt:lpstr>PowerPoint Presentation</vt:lpstr>
      <vt:lpstr>GRAMMAR GAMES &amp; ACTIVITIES</vt:lpstr>
      <vt:lpstr>WHEN DO YOU USE GAMES IN A LESSON? </vt:lpstr>
      <vt:lpstr>#2 Gallery Walk</vt:lpstr>
      <vt:lpstr>This Activity’s Objective… </vt:lpstr>
      <vt:lpstr>PowerPoint Presentation</vt:lpstr>
      <vt:lpstr>PowerPoint Presentation</vt:lpstr>
      <vt:lpstr>#2 Madlibs  Write down examples of the following: </vt:lpstr>
      <vt:lpstr>#4 Stoplight</vt:lpstr>
      <vt:lpstr>PowerPoint Presentation</vt:lpstr>
      <vt:lpstr># 5 What’s Happening?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pcr</dc:creator>
  <cp:lastModifiedBy>pcr</cp:lastModifiedBy>
  <cp:revision>37</cp:revision>
  <dcterms:created xsi:type="dcterms:W3CDTF">2014-04-15T04:57:52Z</dcterms:created>
  <dcterms:modified xsi:type="dcterms:W3CDTF">2014-04-17T23:31:41Z</dcterms:modified>
</cp:coreProperties>
</file>