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1" r:id="rId3"/>
    <p:sldId id="259" r:id="rId4"/>
    <p:sldId id="260" r:id="rId5"/>
    <p:sldId id="288" r:id="rId6"/>
    <p:sldId id="257" r:id="rId7"/>
    <p:sldId id="313" r:id="rId8"/>
    <p:sldId id="314" r:id="rId9"/>
    <p:sldId id="286" r:id="rId10"/>
    <p:sldId id="309" r:id="rId11"/>
    <p:sldId id="272" r:id="rId12"/>
    <p:sldId id="300" r:id="rId13"/>
    <p:sldId id="290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05" r:id="rId24"/>
    <p:sldId id="324" r:id="rId25"/>
    <p:sldId id="325" r:id="rId26"/>
    <p:sldId id="326" r:id="rId27"/>
    <p:sldId id="327" r:id="rId28"/>
    <p:sldId id="258" r:id="rId29"/>
    <p:sldId id="287" r:id="rId30"/>
    <p:sldId id="266" r:id="rId31"/>
    <p:sldId id="267" r:id="rId32"/>
    <p:sldId id="268" r:id="rId33"/>
    <p:sldId id="307" r:id="rId34"/>
    <p:sldId id="30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574" autoAdjust="0"/>
    <p:restoredTop sz="94695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81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25F63-3732-4DCD-9968-D2DEA8CFF20D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BC53F-F7A2-4B56-9595-9A06796A8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are actively thinking about information, making choices, and executing skills than is typical in teacher-led lessons.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Learners who may lack confidence in language skills tend to have an increased sense of confidence when asked to perform tasks with technology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C53F-F7A2-4B56-9595-9A06796A8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3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C53F-F7A2-4B56-9595-9A06796A80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C53F-F7A2-4B56-9595-9A06796A80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52C320-85FB-4FC8-BA80-B94A384C7BA5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2ACB2A-D9AE-4EFF-9140-02EC7F24A8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seelearning.weebly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ericanenglish.state.gov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Lc4B0PPDxicY-M&amp;tbnid=PtJcvOrfrAsluM:&amp;ved=0CAUQjRw&amp;url=http://cockroachesladybugs.blogspot.com/2013/04/film-english-innovative-and-creative.html&amp;ei=BmxMUoWoFZHi9gTfjIHwCw&amp;bvm=bv.53371865,d.aWc&amp;psig=AFQjCNH1Up5_iHmhNEasxsCLiZceasbbPA&amp;ust=138082649398242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ilm-english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Fs4UmB9Y1d_J0M&amp;tbnid=tBpUZgGAxlMmrM:&amp;ved=0CAUQjRw&amp;url=http://naha1.wordpress.com/&amp;ei=2GZMUpDuM5Go9gSG1IDoCw&amp;bvm=bv.53371865,d.aWc&amp;psig=AFQjCNGurjgoFx0G-OOsjxvNyO7drlgXzg&amp;ust=138082480814187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inpop.com/free_stuf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rainpop.com/educators/community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tionar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source=images&amp;cd=&amp;cad=rja&amp;docid=NrMfJbf7o148MM&amp;tbnid=DuRM-_-a3fthfM:&amp;ved=0CAgQjRwwAA&amp;url=http://teachers.greenville.k12.sc.us/sites/cganske/Miss%20Collins%20and%20Mrs%20Loopers%20Claass/Forms/DispForm.aspx?ID%3D54%26RootFolder%3D/sites/cganske/Miss%20Collins%20and%20Mrs%20Loopers%20Claass/Pictures&amp;ei=ifpKUt2PCJW14AO7oYGQBw&amp;psig=AFQjCNFzhKKWNrYDLthtzvtrYVclUbSXRg&amp;ust=13807319131732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lseelearning.weebly.com/" TargetMode="External"/><Relationship Id="rId2" Type="http://schemas.openxmlformats.org/officeDocument/2006/relationships/hyperlink" Target="mailto:lconnor416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mBECJJGu6I#action=sha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5ySocUyI7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://www.google.com/url?sa=i&amp;rct=j&amp;q=&amp;esrc=s&amp;frm=1&amp;source=images&amp;cd=&amp;cad=rja&amp;docid=txhvE2EMNDaMMM&amp;tbnid=ur_XhEK9XfhzfM:&amp;ved=0CAUQjRw&amp;url=http://vr-zone.com/articles/creative-technology-unleashes-vado-hd-pocket-video-cam/8090.html?doc%3D8090&amp;ei=M_1KUpjvDJfH4AOHwIF4&amp;psig=AFQjCNHWgQNxPNBDbNYjthUQ--Ln5rcNgg&amp;ust=1380732552670708" TargetMode="External"/><Relationship Id="rId2" Type="http://schemas.openxmlformats.org/officeDocument/2006/relationships/hyperlink" Target="https://www.google.com/url?sa=i&amp;rct=j&amp;q=&amp;esrc=s&amp;frm=1&amp;source=images&amp;cd=&amp;cad=rja&amp;docid=ozOLzx-p8hjETM&amp;tbnid=VjJpSDDMU8tdfM:&amp;ved=0CAUQjRw&amp;url=https://fisher.osu.edu/blogs/internship/2010/04/13/power-of-assertive-communication/&amp;ei=H_tKUvwO1qXgA4rYgagL&amp;psig=AFQjCNHjbmPo9AaCiq5SJbnslcePAf31xw&amp;ust=1380732040411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&amp;esrc=s&amp;frm=1&amp;source=images&amp;cd=&amp;cad=rja&amp;docid=Wht91HsbU4gOXM&amp;tbnid=VvIfa65tkiZ00M:&amp;ved=0CAUQjRw&amp;url=http://www.copyblogger.com/critical-thinking/&amp;ei=Q_xKUu_KAfK54AOq4IHgCw&amp;psig=AFQjCNFXTnht4iFIozo42FS_UqB_Bj_pxw&amp;ust=138073232345713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Technology in The EFL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953000"/>
            <a:ext cx="5105400" cy="1371600"/>
          </a:xfrm>
        </p:spPr>
        <p:txBody>
          <a:bodyPr/>
          <a:lstStyle/>
          <a:p>
            <a:r>
              <a:rPr lang="en-US" dirty="0" smtClean="0"/>
              <a:t>Best Resources for Teachers &amp; Students to Enhance learning English!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715000" cy="579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KWL Warm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4121170"/>
              </p:ext>
            </p:extLst>
          </p:nvPr>
        </p:nvGraphicFramePr>
        <p:xfrm>
          <a:off x="457200" y="1219200"/>
          <a:ext cx="8153400" cy="542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772653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Know About Using Technology in the Classroom?</a:t>
                      </a:r>
                    </a:p>
                    <a:p>
                      <a:r>
                        <a:rPr lang="en-US" baseline="0" dirty="0" smtClean="0"/>
                        <a:t>How do you use technology in the classroom now?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Want to Know About Using Technology in the Classroom?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Have You Learned About Using Technology in the Classroom?</a:t>
                      </a:r>
                      <a:endParaRPr lang="en-US" dirty="0"/>
                    </a:p>
                  </a:txBody>
                  <a:tcPr/>
                </a:tc>
              </a:tr>
              <a:tr h="34089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2455" y="665885"/>
            <a:ext cx="3898403" cy="409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    /</a:t>
            </a:r>
            <a:r>
              <a:rPr lang="en-US" dirty="0"/>
              <a:t>want to know</a:t>
            </a:r>
            <a:r>
              <a:rPr lang="en-US" dirty="0" smtClean="0"/>
              <a:t>/   learned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13914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I can use technology in the classroom by having my students read an online article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6121" y="342900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What is a podcast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838200"/>
            <a:ext cx="6629400" cy="1828800"/>
          </a:xfrm>
        </p:spPr>
        <p:txBody>
          <a:bodyPr>
            <a:noAutofit/>
          </a:bodyPr>
          <a:lstStyle/>
          <a:p>
            <a:pPr fontAlgn="base"/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“It is impossible to stay on top of all the current technology… So don’t worry about it! Find what works best for you and use it in a way that allows you to tap into your inner explorer.”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72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scapehatcher.com/blog/wp-content/uploads/2013/02/WriteFor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00" y="3733800"/>
            <a:ext cx="365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following websites are my “go-to” when creating new lesson plans or when I am looking for new ideas to enhance my own instruction.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how these sites can be used in your current classes.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how these sites can 		       be used outside the classroom as well.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" y="228600"/>
            <a:ext cx="9128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 Favorite EFL Resources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4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Use Technology in the Classroom: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sheets, quizzes</a:t>
            </a:r>
            <a:r>
              <a:rPr lang="en-US" dirty="0"/>
              <a:t>, </a:t>
            </a:r>
            <a:r>
              <a:rPr lang="en-US" dirty="0" smtClean="0"/>
              <a:t>flashcards</a:t>
            </a:r>
          </a:p>
          <a:p>
            <a:r>
              <a:rPr lang="en-US" dirty="0" smtClean="0"/>
              <a:t>Warm Up: Building Background Knowledge, Sparking Discussion, Giving New Information</a:t>
            </a:r>
          </a:p>
          <a:p>
            <a:r>
              <a:rPr lang="en-US" dirty="0" smtClean="0"/>
              <a:t>Small Group Activities</a:t>
            </a:r>
          </a:p>
          <a:p>
            <a:r>
              <a:rPr lang="en-US" dirty="0" smtClean="0"/>
              <a:t>Grammar Practice</a:t>
            </a:r>
          </a:p>
          <a:p>
            <a:r>
              <a:rPr lang="en-US" dirty="0" smtClean="0"/>
              <a:t>Writing guides: editing &amp; grammar help</a:t>
            </a:r>
          </a:p>
          <a:p>
            <a:r>
              <a:rPr lang="en-US" dirty="0" smtClean="0"/>
              <a:t>Vocabulary Study</a:t>
            </a:r>
          </a:p>
          <a:p>
            <a:r>
              <a:rPr lang="en-US" dirty="0" smtClean="0"/>
              <a:t>Games, videos, music, podcasts</a:t>
            </a:r>
          </a:p>
          <a:p>
            <a:r>
              <a:rPr lang="en-US" dirty="0" smtClean="0"/>
              <a:t>Homework</a:t>
            </a:r>
          </a:p>
          <a:p>
            <a:r>
              <a:rPr lang="en-US" dirty="0"/>
              <a:t>Project Based </a:t>
            </a:r>
            <a:r>
              <a:rPr lang="en-US" dirty="0" smtClean="0"/>
              <a:t>Learning: Student created websites, blogs, podcasts, and More!</a:t>
            </a:r>
          </a:p>
        </p:txBody>
      </p:sp>
    </p:spTree>
    <p:extLst>
      <p:ext uri="{BB962C8B-B14F-4D97-AF65-F5344CB8AC3E}">
        <p14:creationId xmlns:p14="http://schemas.microsoft.com/office/powerpoint/2010/main" val="36544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scapehatcher.com/blog/wp-content/uploads/2013/02/WriteFor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00" y="3733800"/>
            <a:ext cx="365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following websites are my “go-to” when creating new lesson plans or when I am looking for new ideas to enhance my own instruction.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how these sites can be used in your current classes.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how these sites can 		       be used outside the classroom as well.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" y="228600"/>
            <a:ext cx="9128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 Favorite EFL Resources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8382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My Website: </a:t>
            </a:r>
            <a:r>
              <a:rPr lang="en-US" sz="2400" b="1" dirty="0">
                <a:hlinkClick r:id="rId3"/>
              </a:rPr>
              <a:t>www.ellseelearning.weebly.com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295400"/>
            <a:ext cx="7086600" cy="5330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Features of American English Website: 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Search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browse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functions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My Resource List</a:t>
            </a:r>
          </a:p>
          <a:p>
            <a:pPr marL="914400" lvl="1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Save/send links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Featured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materials 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Promotions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Content Spotlight</a:t>
            </a:r>
          </a:p>
          <a:p>
            <a:pPr marL="914400" lvl="1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Cultural highlights</a:t>
            </a:r>
          </a:p>
          <a:p>
            <a:pPr marL="914400" lvl="1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Lesson plans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Social media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connections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TESOL events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calendar</a:t>
            </a:r>
          </a:p>
          <a:p>
            <a:pPr marL="457200" lvl="0" indent="-457200">
              <a:lnSpc>
                <a:spcPct val="115000"/>
              </a:lnSpc>
              <a:spcAft>
                <a:spcPts val="120"/>
              </a:spcAft>
              <a:buClr>
                <a:schemeClr val="tx1"/>
              </a:buClr>
              <a:buSzPct val="100694"/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New content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added often</a:t>
            </a:r>
            <a:r>
              <a:rPr lang="en-US" sz="240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2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8333" r="36890" b="78398"/>
          <a:stretch/>
        </p:blipFill>
        <p:spPr bwMode="auto">
          <a:xfrm>
            <a:off x="152400" y="2628"/>
            <a:ext cx="6432331" cy="9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8333" r="16049" b="5065"/>
          <a:stretch/>
        </p:blipFill>
        <p:spPr bwMode="auto">
          <a:xfrm>
            <a:off x="0" y="522890"/>
            <a:ext cx="9144000" cy="633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86082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http://WWW.Americanenglish.state.gov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6255"/>
            <a:ext cx="595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Film-English.com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50" y="1091318"/>
            <a:ext cx="909955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Film-English uses short videos &amp; films to teach English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Teaches students to think critically, learn life lessons, and think creatively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Lesson plans, student activities with each short video lesson.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Can be used as a warm up in your lesson or as a listening activity with a small group activity after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Vocabulary, Grammar, Listening, Speaking, Reading &amp; Writing.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b="1" dirty="0" smtClean="0"/>
              <a:t>Cost</a:t>
            </a:r>
            <a:r>
              <a:rPr lang="en-US" sz="2400" dirty="0" smtClean="0"/>
              <a:t>: FREE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400" dirty="0" smtClean="0"/>
              <a:t>Good for Beginner-Proficient in All grade levels</a:t>
            </a:r>
          </a:p>
        </p:txBody>
      </p:sp>
      <p:sp>
        <p:nvSpPr>
          <p:cNvPr id="4" name="AutoShape 2" descr="data:image/jpeg;base64,/9j/4AAQSkZJRgABAQAAAQABAAD/2wCEAAkGBhQSERIQExQUFRUWFRQUFhgVFBUWFRoWFRcVFBgWFBUaHCYgFx0jGhYYHy8iIycpLC0sFR8xNTAqNSYsLCkBCQoKDgwOGg8PGiwkHyIsKiw0KikvLyotLDApNCopLTAqKSosLywvLCksKS8vLCwsLCwpLCktLCwsLCksLCwsKf/AABEIAOEA4QMBIgACEQEDEQH/xAAbAAEAAgMBAQAAAAAAAAAAAAAABQYDBAcCAf/EAEMQAAIBAgMFBQQHBgQGAwAAAAECAwARBBIhBQYxQVETImFxgTJCkaEHFFJykrHBIzNigrLRQ1Oi8BYkk8Lh8XOjw//EABoBAQACAwEAAAAAAAAAAAAAAAAEBQEDBgL/xAAyEQACAQIEAwcFAAEFAQAAAAAAAQIDEQQSITEFQVETImFxgcHwMpGhsdHxM0JDUuEj/9oADAMBAAIRAxEAPwDuNKUoBSlKAUpSgFKUoBSla2M2lHELyOq+Z1+FYlJRV2zMYuTskbNKqeO+kGJdI1L+J0FQWL37nf2Qqj41X1OJYeHO/kWFPhmInyt5nSC4HEivBxK/aHxrk8u8M7cZG9LCtdtoynjI/wCI1DlxmPKLJseDS5yR1764n2hX0YpPtL8RXHvr0n23/EayJtWUcJG+NeVxlc4np8FfKR2ENfhX2uTQ7xzL71/MfqKlMJv1IvtX+N/zqRDi1KX1Jojz4RWj9LTOi0qsYDfeN9GHw0PwP96nsLtGOT2GBPTgfgasKWIp1foZXVcPUpfXE2aUpW80ClKUApSlAKUpQClKUApSlAKUpQClKE0ArS2lteKBc0jAdBzPkKgd4t9VjvHDZn4FuQ8utUPFYt5GLuxYnmaqMXxONLu09X+EXGE4XOr3qmi/LLJtffyR7rCMi9fe/wDFVmadnOZiWPUm9fEhYhmCkhbZiASBfQZjyrxXPVq1Sq71Hc6KjQpUVamrCl6+M1bWEwjkZlR2HG4U29Dz9Km4TAuss89I/shYzH9i8lNXl+jCsJPhWVcNWZNdayZavaeHpU/pivnic/UxNWp9Un88DXGGHSn1UVv4bAySaoun2m0X06+lbg3df7a/A/nW1tLRmuMJPVIgWwvQ1iZCONTGK2bJHqwBX7S6gefMVrFb1GqYSjVWq9VoSKeLr0Xo/R6/PQjq2sPtF0tY8Ov6HlWObD21FYRVDicLPDSunp1/p0OFxdPFRs1r0/hc9kb8MLLJ3h4+16Nz9fjVxwG0o5lzRtfqOBHmOVccrcwO1HiYMrEEcCOPl4jwNScNxOdPSpqvz8+aEbE8LhU1p6P8HYKVXt397FntG9lk5fZf7vQ+B9L8rDXRUqsKsc0HdHN1aU6Uss1ZilKVtNQpSlAKUpQClKUApSvjNYXNAfHcAEk2A41Qt6d8C94YTZeBYcT5eFfN796C5MEZso9ojn4VXtnbLeZiEGi2LsSAqgm12JIHXS+tq57HY6VSXY0fxzOiwOBjTj21b88jYO70pijmXK+dlXKjBmUvbJn+ze/PhpfjpsJstcM6tikMkbeyYnBXMDZgx0JI6A/HW24t8Biwq52hlVVuDmMikAFky+8GOg46/wAQrzPEuDz4WcCaJj2kaq9nVltlLcDHmU2Nuht4xlRpwV7Wa0d9UnyvpqpfNCY605aXunqraNrnbXRx/PmbO0YWXAzhWDQdojwlNFyO7XQjjdSbENfl5CoqpJAAuSQABzJ0AqVweMRcLiYy5BkZMkYDG2Rg2ctw1GnXu1n3VwWZmlPu91fvEan0BH4q8TSxFSCXTXnbV+23oe4N4eE2+vlfRe+/qbmy92VTvyWd+nuD097zNTRFfaVd7KxTePUpSxmM9mwIYaWtx8utTmzti8HlHknIfe6+VTNK2Oo2aY0EndilKVrN4qvbW2eI2DL7DG1ujeHgasNa20oc0TjwJHmuo/KvcXZmupHNEq7pWjiIrG9SZXStaZLitlWnGpFwlsyHSqSpTU47o0KUtypXH1IOnJwfI7SnUVSCmuZ7SS1XndTe/MVgnPeOkbn3jyR/4uh5+fGh19rdhsTPDyzR+3U04nDQxEMsvv0O2Uqp7mb0dqBhpT+0A7jH31HI9WA+I161bK7CjWjWgpxOOr0ZUZuEhSlK2mkUpSgFKUoBVS3z3h7NeyQ948fAdants7REMTOehrlk0j4iXQFndrAD5CqjiWKdOPZQ3ZccMwqqS7SeyPuztmSTsVQXsLsWICgHhmY9TUph8NaKXAzMIJe0WVTIbI1ly5WbhbmD18q84SFoHjw2LQJE0naMW4MVQhQWBsUzEE/pWXbG2WEIhZ4JpGz5njVWWOMlMsUbAAe7c9NPOqqnCFODlK99U0/1bR89H58i5qTnUmoxtbRpr931T21XlzNrBpH2JwZdZAiSztLGSVhcWKdm/Pg1+pbzqps5JJJJJ1JJuSTxJPOtltpSGIQZj2YJOUWAJJLXYjVtTz8K1ajV6yqKKS2XxenX9EijSdNybe7+P16fvcVdNgQ5cPH/ABAv+I3HytVLY6V0DDx5UVeiqPgAKl8Nj3pS+a/4IvEJd2K+fNTJSlKuCpFKUoBSlKAV4nPdb7p/Kvda+0D+yfyt6HQ/KsrcxJ2RX8vdFa8grck4VqSVKKwjpxZqx1mxXEVhrmuJxy179Uv57HUcLnmoW6Nr39xSlKrS0PSSFSGUlWUhlI4gjgRXVd2dujFQh+Dr3ZF6MOY8DxHnbka5RUlu5tv6piFkJ/ZvZJfung/8pN/LN1qy4diuxqZXsys4jhe3p3X1L5Y63SgNK6w5EUpSgFKVp7WxXZxM3hb+/wAr15lJRTbPUYuTSRSN99r53EQOg1P6f3qM3c2hBC5klzl/ZTJ7oZWVn46kA8PG+vKPxU/aSFibZm49B/6q2z4mWPFLg0hU4clFCdnmDo2XNIX5nUm/AW1rlYTdWs67fNJaX3vbQ6yUFSoqilum3rba19fX7bmos0uDhDpNFPAzAQhgSc1j3lU/uyhGovbXkaq5POtzaxtK8SsWjjeRYwSSAuY6D/etq0qjYipmeVbLle/nbw6eBLoU8qzc3ztbyv49fEUpWvj8asMZkbgMo4qNWYKNWIA1I1JAHOo8YuTSW7N0pKKbeyNpUuQOpA+NdDNcXxe9UiyOkMccmSx7RZldM1g1lKgh7X1sSLi1b0KbUa0hWMk69+WbNrryWw9K6DA4adNSz6fb2KHHYqFRx7PXc6zSudwbf2nDbPhxIvPJLmPoJFF/xCpPZ/0kwygIbRymSKMxyERuMzAuWVuAVMzXuRoBxIFT3B8iEqq56FxpUDj97sPBKO0niETobMHQhXQklSAb3ZTpp7hHEi9a2hv5icQ1sDC3Y6WmktGH0uSucZsvLRSfKsKDZmVRI6GTXlXB4EHyN65j9Q2k5DHsD94zyH0awt8DXuWHaMeqwQG3SSUH5oLfGvXZrqa+1l/1Om1jxEWZGXqCPW2lc5wP0h46OSOCfA3LtlQ9ui3IBJ77DJwBPeYcDUpJ9LGFjkeGeOaKRCAwHZzLcgNo8TsDoR8fOsdnJbHrtYPRm72lxWvIaiJ9+8C0hKTWVu9345EAPMXZQOOvHnW7h8fHKM0bo46owYfKt5CejsecTyrBWbEnhWGuf4r/AKkfI6LhH+lLz9hSlKqC5FfGW4tX2lAdG+j/AGwZsN2TG7wERnqU/wANvh3b8yhqz1yjc7aXYY6O5skwMLdMx1jPnmGUffNdXrscDW7aim91ocbxCj2NdpbPUUpSppAFVPfvHZUyDp/V/wCB86tlUDeLHJ9cjMhIRZQzWF9EIFrc7kfOoHEJ5aVr2voWHD4Zq17XtqaMuDwmHPZTiaSWwL9mVVUJF8q3IzEAjjp+Ve9o4qWGGM4fESNhpLqoNg6FeKE2uPC1h8ifGJnwWIdpGaeB2JYkgSJc+A73poK87dgWHD4eBXEmYvOWAIBDWVCAeGgPwqll3YzcLJJaOL130vzd+d0Xse9KCne7eqktNntyVuVmQNKUqqLQVpbb2d28EkV7FgCD/EpDC/hcCt2leoScJKUd1qeZxU4uL2ZVdyIR2ZuO8CwIPI5jcGus7GxbTJHFEuaQJZmsCiFe7eTvDja9h+ovzPBRiHGTR8BJaZf5u69v5lv/ADiunbt4bs4VYFgX75yswuD7N7HXu2+J61e0J5sRKXKST+/xlHWhlw8YLdO32+IrM28EmHld3eWYBZpWjLQKiwQvkeRf2Sk2JByXL2661EfSFL2eL2diMPEO1mgxSgMALiWEIjsdQQgmZ+fskdavWM3UwsrB5YVch2kBcsbMxuxAJsLnU20vrVb2fio9oY6WVGzxQAYWI5iwNrSSupPIns1HhHccauZTp3vBWKaNOrbLUknf50RzHau5MuESKZwGhZkR2CkZbke14EX162613DYGAQRoQLu3AcSbclHh8q2ds7ITEYaXDNoskbJ5EjRh4g2PpVf3D2l2sX1acD6zhWySKwBIYAqJFuODLqCPtGtUp51ryN8aahLTmZN6NrSX+qJFmkeRokRZ3gLNHGZjeZSvZ6CwGoJIuQLmsm5Mzz4JcXD2zpmKmJmaRvdN1MrFzYHk54GympPau7OGxIKzwrICwY3zDvAZQbgg3tp5aVubP2ekEawxApGt7IrNlF9eF9a9yqUnGyiao0qylmcuv/hAb84SPEbLxTFQbQvIp6NF3x81/v0qmfR9uLBiMOHlRWzd65UHQnQC/AWt6k1cvpDlVMDKot2kwGGiXTV5zksL8LAs2nQ1u7o7OEOHVF4ABR5KAo/KtSk1HQ3OKlPXoQc30TYNvdt5Fl/pIqnN9Hw7TLC7rIGKqUYhrgke1xHxrtFV7Z0Cxz4ud9FjLm/QG7sfRbfGsxqS11PNSlFtWILDbt4iNQJ54SRoGfuZj0LX4+IX0rBqGKOAHABIDBgVa+V0Ye0psbHwIIBBAvmChIGdvbfVjxtzCA/ZXh46niTVY3vS2Iw+UWBixBbzzwFb/ikPqarMdSjOLqPdFngakqclTWzIulKVQF8KUpQGHGFguZTZlIdT0ZTcH4gV2rZuOWaGKZfZkRJB5OoYfnXGmFwRXRfo1xZfZ8ak3MbyRnwCuSo9EK1fcHqayh6lDxmn3Yz9C00pSugOcFcj27NmlJ8L/Ek11idrKx/hP5Vx/aJ758h+VUfGJd2K8y94NHvSZ9j2ZMyhlhlZTwKxuQfIga18x+GeNzHJfMoUWvewIDADpo3DxqzY9dIQMd2DLBECmaRVuF9oZTbUEfCoLeLDdniZUzu+UqM0jZnPcU6nnxt5AVV18OqULrqluvHkvcuKNd1JWfRvZ+HN+fIjaUpUEmClKUBpbU2Ysygm4ZLlHU2ZTzsf0qwxbN2lGqqmKVlAAHaYeN2AsLC6snzBqLIq+4CXNFG32kQ/FQaueG1HaUXyt7lPxGmrxkud/YqGJ3YxeJUpicTK6HRkQJBGwtYq2QZyvgWqS3L2NHAk3ZhQO2kQZQAv7PLG1vHMpB8RUxtnFPFh55Y1zukUjooF8zKpIFhxuRwrzsPDomHhWNs6ZAwfQ5y/faQkaEuzFierGrZydirUUpG9UDt3dRZ5FxMbNDiEFlljIDZeOVwQQ6+DA1Ou4AJJAA4kmwHma8mYaajvcLa38R1FeU7HtpPcri4vaMYsy4aY8mtJDp427TXytX1dr446GDDL4iWZ/wDT2S3+NWWlZv4HnK+pUIt3Zp5lnxL9oy3Cd3s4owdG7KO5OYjQszE9LVbIYgqhRwAtXulYbuZUUhVe3tBTCz5eMsiDTib5Ft65LetWGvhF6J2DV0YMOOyhXOwGSNczE2HdUZiT00JqjYnHGeV8QbgNZYwQQREt8tweDElmOlxmt7tSW9O1e1c4VSRHGVMp4Z3sGEQPNRcM1uJsvJhUVVRj8Rf/AOUfX+FrgaH/ACP0/opSlVJailKUAq4/RPJZMZH0nD/jjVf+yqdVl+il/wDmdoL/AA4U/PEA/p8KteFO1f0ZV8VV8O34o6RSlK6k5IxYkdx/ut+Rrj2MPfPkPyrspHKuNYxLNY8QLHzGhqh4ztD19i/4K9Z+nuT0WycLHEWkWWRhBHO2Vgq2lIUBba6X1J6fCO3kQDEMVUKjrG6AC1lZFtpyPG4rcwaYnsoJcPI0hUSRlVVSYgSDkYG+ZWtcXFhYeFau8GzpY2SSZizyrna4AII7pU2NjYZeFuPCoNdJ0e7CyVney/fPfb/BY0Xar3p3eqtd/rlte/8AkiaUpVaWIpSlAKt27GIzQBeaMyH+pf8ASy1Ual918ZkmMZOkg0++l2sPNc34BU7ATy1bdSFjYZqd+hbb1DQ7LmgZhh2jMLEsIpQw7NmN27KRb2S9zkKmxOhAsBsYnEfVo2cqXF3c5ePeYsT42B+C1JjZkskYZGjdHW4KMRdWHFW0tpzBroEm9iilZWcnYicLs4uwlmcSkewqrlhTnmVCSWe1hnYm1u6FuQZCLDIpJVVUnjlUC/nbjX2LZEyE5YrXtpmXL3QFFhm00AHoK2U2bPzRR/MP0vWcsnyYvFc19zDWPETBFLkEgC5sLmw1JtzsOmtYdqY0Qns7iSblFHqR0MjnSMeYJ6A1iwEcjDNKwN/dUWUeXM+fyFeWrbnpaq6Pcm0cs6QFTaRGZHGqlkIzIehysGHUK3DLruVgxGEDmJiBeN86+ByPGbfyuw9az0MCq/tXeswzPCIGkyohzK6AB2zHK4YggBQpuMx7/s6VYK53LMHmxMoHtTyg+PZH6uD8IhUXFVnRp5l5EnD0lVnlZ4gQgG9szMztbQF3YuxHhmY17pSudlJybb5l/GKiklyFKUrBkUpSgFWP6KR/zW0D0XCj4nEf2quVbfokS4xsnWdY/wACBv8A9KteFK9e/gVfFXbDteR0ClKV1JyQrk28cGTEzL0kY+j98fJq6zXPPpAwmXEK/KRB+JDY/wCkrVTxaGajm6P57FvwieWs49V+vjI7Y+IldDhlk7KNS08kmZwVUKFINiLjgcvMmsm0tmkROvaMzYZ2DowFskr92SMjUhu6SDwv8Y/ZWOWNmDqWjkQxuAbNlJBup6ggEXqfGJTED6vhUlLyLFFLNIOCR8C2W4ubAE6Xt8KmjkqU8reu1tfRJbb2/N+Rc1c1OpmS03vpbxbe+1/xbmVOlZMRhyjtGwsysVPmDasdVrVnZlgndXQpSlDIoSRYqbMpDKejKbi45i41HMXFKVlNp3RhpNWZeMBi1xEKyDQMNRxKsCVZT4hgR6Vorg5sOScNM0QJuUsHiJOpsp9i/hUXuttDs5jAT3Zrsn/yoveUa+9GL2H+Ux51bq6ejV7SCmjnasMknCSuiK/4i2iNL4U+JWS/515fEYubSXENb7ECiMerjv8AzFSMs8akBmRSeGYqCfK/Gso8K3OcnzNKhTW0TRwWy1QWChRxsOZPNjzNb9KV5PTbYpXwnnUXDiDitVuMNybgZ/u9IfH3+Xd1fJ5bN6DEZruPYGgPJurDw0sDz1PCxPOdmTF4Y5CLF1EhHjJ3z8zXQNq4jJEwUXYqVRRxLEWVVHUmwqnbS2JLgjHFKBYooR19gkKLrfkR05jUc7V+PpylTTitETsDOMajTerRhpSlURdilKUApSlAfHawJ6Cr79FOFy7PWS1jLLNIfHvmNT6rGtc32tKViawux7qgcSToAK7XsPZow+Ggw417KJI79SqgE+p19avuD09ZT9Ch4zU7sYG9SlK6A5wVW9/MBnwpkHGJg/8AL7L+ljm/lqyV4liDKVYXBBBB4EHQg1qq01Ug4PmbaNR0qimuTOOYUp3w6sxKER5Ta0htlJ6jwrfx+35ZFSBLxKqhGjSyhpBoxIAB1Pum/CtPHYNsNO8VyGjfutzt7SOD1tY+dW/CbQM4TFOuEWNCO0aRLyK65TdSLasSCBr5k6Vy1CnJ5qWbK1vpuuevgdbWqRWWplzLlrz5WXiQ+9ez1VgysWkVUXEWDkCTKtmLG/tXtqeXPW1eqy4zeWIGVIoc6y5u1eUnO5N7ZbewATcD5A61Wq1Yvs3UzQe/T58dzZhc6p2mnp1+afy3MUpSohLFKUoDHiJGUdontoRIgva7IcwUnkGtlPgxromGxKyIsiEFXUMpGoKsLgj0NUjZGFMkkhAuIYJpj0uqEIPPMQf5DU7sPGCLDQOxtE0UbZuSEoCc55IeOY6A3vYWq+4fCSpXezehR46cXVst0tSdCAEmwueJ5nzNfQKxYiWyZwMwFjprdbi5FuOlzYcayjXWpxDFYcXjEiRpJGCIouWY2A/30rT2hvBFE3ZAmSYi6wxWeUjqRwRb6ZnIXxrBg9kvI64jF5S6m8USktFCbWzAkDtJOPfIFgbKBqWzbqeb8keY8O+M70ylMP7sLCzyD7WJHJTyi/HxyrNMbCvtamIVpXXDobM/E/ZQe03p+ZArK1dg7RV2be72D7aU4hvYjJWPxfgzenAeN+lTW3NjpioHgk4MNGHtKw9l18Qf7HQ1tYbDLGixoLKoAA8BWWpqglHKVkqjcsyOICJkZ4ZBZ42KN0uOY8DxHgRXqrxtvdEYnGSyRvkbLGHutwXA43BGuXIOfCofF7jYpOCrIP4GF/g1vleuWxOAqwm8sW14anV4biFGpBZpJPx0K/Ss+KwMkf7yN0+8pA9CdDWCq5xcXZlimmroUpXmWQKCx4AXrBk2d3dn/Wdo4aK10iP1iTj/AIdsn/2FNOl67NVG+irYxSCTGOO/iWBXwhS4T4ks1+YZelXmuywVHsaKXPc4zH1u1rNrZaClKVMIIpSlAUz6RNjZkXFoNYxlktzjJ4/yk38mY8qpMeJYKyBiFfLmA4HKbrfyNdndAQVIBBBBB1BB0IIrncm4EiztGrosRJMRYsWy6d0i3EXtx1AB56UfEMFOc+0pLV6MvuHY6EIdnVei2KxSr1h/o3X35mP3EC/MlqkYNw8KvFXf7zkf02qBHhWIlvZeb/lyfPiuHjs2/Jf2xzSvcMLObIrMeigsflXWoN38OmqwxA9cgJ+J1rfVQNBp5VKhwZ/7p/ZEWfGo/wC2H3ZyaDdnFP7MD/zAJ/URUjDuBiTq3Zp1uxJ/0gj510mvEvA+VSocIordtkSfGKz+lJFV3O3aEUWKDEM0rFCwW3cVcoXxszOf5qhtyQRgcMjCzJEkbDo0YyMPQqRV12D+5v1eX+th+lVo4EYbESxAWSR3nTj/AIrF5B/1GbTkCKnTpqEFGOyIlKrKdRyluzDLuxhG9rDQMLlrGFCMx4tlItc348da+JuthVuFgjQHUiNezU+apYH1qUrR2tjREschNl7WJW8pG7IX8MzrWi7JTSM2B2dFCuSGNI1+zGiqPOwFbFKGvJ6MOKxARSx4AVK7s7MKIZnH7SWxIPFU91PA8z4m3KorZmE+sz6/uoiC3Rn4qvp7R9OtW+pVGFu8yDiKl+6hXiWUKpY6AAk+Q1Ne6jNtSXCQDjIdfuLYt8TYepqQRD7sSM5DI3tOS58Lm9vQaelSVeIksAK90B8IqNxe7OGlvmhS55qMh9Stiak6V5lCM1aSv5nuFSUHeLa8ipYv6OojcxyOh6Gzr+h+dVTHbjSSYqPBh1ZCQ0zLcMsYOotyJ4CxPEGukba2qIIy/FjoijiWPAAVi3f2WYkLyazSHPIenRB4D8yaiPAYfMpKNn85ExcRxCjlcrklFEFUIoAVQFAHAACwA9K90pU0gClKUApSlAKw4rDB1ynTmDzBHAis1KA0sDjCSY30dePQjkw6g1u1qY/A9oAQcrrqrfoeoNY8BtLMTHIMsi8R1/iU8waA36UpQCvMg0NeqGgI7YR/Zsv2ZJB8Wzf91Yd5NmmWLOg/aRnOnU/aT1HzAr3s05Zpo+uWQf0t+S/GpSsNXVjKdndFQweJDoGHMV7ngV1ZHUMrAqysAVIOhBB4givO0MJ9XxBt+7luy9A/vL87jzPSstQJRyuxawkpRuK1MdK3djQXdzlUeJ5nwA1PgDWy72BNbO7GALE4pxq11jB5Jzbzb8gOteqcczPNWeSNyX2Xs9YIliXW3E82Y6lj5mtulKnFXuKidnftZHn5eyn3F5+pufUVk2zObCFfak0PgnvH9PXwrdw0ARQo5CgMtKUoBWDGYxYkMjmwAr5jcckSGRyAB/vSoLC4R8a4nmBWBTeOM+/0dx08OflxAybIwjYiQYyYWUfuEPIf5hHU8vj0qw0pQClKUApSlAKUpQClKUArU2hs1ZQL3Vhqrj2lP6jqK26UBDQ7WaJhFiRYnRZB7DevunwNTCtfUV4ngV1KOoZTxBFxUO2zZsPrh27RP8pzqPuOfyPxoCcpUXgd4Y5Dka8cg4o4yt8+NSgNARWO7k8MvIns28n0H+rLUrWntXC9pGy87aedai7c/Zqxte3eGntDQqNb6kWGhvcdaA+Y4dvL2PuR2LHnnI0t5A/6q0p8OUOU/wDsdRW/u/3kaX7bM/4iSPlWxtiO8d+hHz0rTVhdXJFCo4yy8mRWGwPanKfZ5/29a3sLinikEMliraRtYCxHuNbThwPpW1suK0Y6nU/p8qx7awueI20I1B5gjUEetZpRyxMVp5peRv1jnnCKXY2AFzUcds/s1ksPYDEeOW9uN9T3RYHWvDyfWXCj90hBP8Tjl5L+fkK2mgybLhLs07izNwH2VHBf98yalK+KthatbHbTjhGaRwvmdfQUBtVGbW29HBYatIdFRdWJ8hUedp4jFaYdOyjP+LIOI/gXn+XiKkNlbAjgu2ryH2pH1Y+X2R4D50BpYPYskzifF201SEaqvi/2j4cP0sFKUApSlAKUpQClKUApSlAKUpQClKUApSlAa2O2bHMMsiBul+I+6w1HpUWdiTxa4eckfYm7w8g41HwNTtKAgTt6aPSfDOB9qP8AaL56aj1rRwm8GGEps65X1swsVe1r68L8D5CrZWvitnRSfvI0f7yq35igNPYUiCFFDKbAcGFbuLTNGwGuht58RUbJuhhTr2WX7ruvyBtWI7mw8nmXylP61hq+hlOzuTka2AHQAfCseIcZTcgacyKh/wDg2L/Mn/6v/ivq7l4b3ldvvSP+hFZMEfPtCFYkhLxggtma4JVSzGyW4Eg8eX5bGH3miChMPFJLbTuIcvqeVSmH3dwyezDHfqVDH4tc1IKttBQFfyY6fjkwy/jk+WnzFbOC3WhQ53vM/wBqU5tfBeA/OpilAKUpQClKUApSlAKUpQClKUApSlAKUpQClKUApSlAKUpQClKUApSlAKUpQClKUApSlAKUpQClKUApSlAKUpQClKU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1"/>
            <a:ext cx="1752599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QiPs-VZkcFk/UWRoxqLqrmI/AAAAAAAAFnY/iHtC1OPnOR4/s400/Film+Englis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007"/>
            <a:ext cx="8762999" cy="62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6210" y="21472"/>
            <a:ext cx="515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4"/>
              </a:rPr>
              <a:t>http://www.film-english.com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3962400" cy="563562"/>
          </a:xfrm>
        </p:spPr>
        <p:txBody>
          <a:bodyPr/>
          <a:lstStyle/>
          <a:p>
            <a:r>
              <a:rPr lang="en-US" dirty="0" smtClean="0"/>
              <a:t>Best Video Websites</a:t>
            </a:r>
            <a:endParaRPr lang="en-US" dirty="0"/>
          </a:p>
        </p:txBody>
      </p:sp>
      <p:pic>
        <p:nvPicPr>
          <p:cNvPr id="9220" name="Picture 4" descr="http://naha1.files.wordpress.com/2010/11/clipart_tim-mob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3114675"/>
            <a:ext cx="1838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763000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BrainPop.com has educational videos </a:t>
            </a:r>
            <a:r>
              <a:rPr lang="en-US" dirty="0"/>
              <a:t>that focus on </a:t>
            </a:r>
            <a:r>
              <a:rPr lang="en-US" dirty="0" smtClean="0"/>
              <a:t>different </a:t>
            </a:r>
            <a:r>
              <a:rPr lang="en-US" dirty="0"/>
              <a:t>content areas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Lesson </a:t>
            </a:r>
            <a:r>
              <a:rPr lang="en-US" dirty="0"/>
              <a:t>plans, student activities with each short video lesson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Can be used as a warm up in your lesson or as a listening activity with a small group activity after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ESP, vocabulary, listening, speaking, reading &amp; writing.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Cost</a:t>
            </a:r>
            <a:r>
              <a:rPr lang="en-US" dirty="0" smtClean="0"/>
              <a:t>: Limited use is free.  Can buy a subscription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for full access to videos and lessons.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Good for Beginner-Intermediate in Primary &amp; Secondary 	        grade levels.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2922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BrainPop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01134"/>
            <a:ext cx="379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http://www.brainpop.com/free_stuff/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73157"/>
            <a:ext cx="2295039" cy="159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579438"/>
          </a:xfrm>
        </p:spPr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123976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Laura Connor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English Language Fellow at MUST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ESL (English as a Second Language) Teacher and Coach in New York City.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M.A. in TESOL from Adelphi University in New York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Please ask questions throughout the presentation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Please turn cell phones on silent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6693">
            <a:off x="7479647" y="463917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jeaninegottko.edublogs.org/files/2012/09/BrainPOP-BrainPOP-Educators-Homepage-Free-Tips-Tools-12annv0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64"/>
            <a:ext cx="8829098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20134"/>
            <a:ext cx="503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hlinkClick r:id="rId2"/>
              </a:rPr>
              <a:t>www.brainpop.com/educators/community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76200"/>
            <a:ext cx="5634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Flocabulary.com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7353" r="11933" b="6250"/>
          <a:stretch/>
        </p:blipFill>
        <p:spPr bwMode="auto">
          <a:xfrm>
            <a:off x="-14287" y="1371601"/>
            <a:ext cx="9113652" cy="54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36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8203" r="9737" b="6250"/>
          <a:stretch/>
        </p:blipFill>
        <p:spPr bwMode="auto">
          <a:xfrm>
            <a:off x="91198" y="1371600"/>
            <a:ext cx="8986837" cy="536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04800"/>
            <a:ext cx="6261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Awesome stories</a:t>
            </a:r>
          </a:p>
        </p:txBody>
      </p:sp>
    </p:spTree>
    <p:extLst>
      <p:ext uri="{BB962C8B-B14F-4D97-AF65-F5344CB8AC3E}">
        <p14:creationId xmlns:p14="http://schemas.microsoft.com/office/powerpoint/2010/main" val="397783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8620" r="15303" b="6250"/>
          <a:stretch/>
        </p:blipFill>
        <p:spPr bwMode="auto">
          <a:xfrm>
            <a:off x="-39412" y="609600"/>
            <a:ext cx="894067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3997" y="60960"/>
            <a:ext cx="4233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http://www.dictionary.com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1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6714"/>
            <a:ext cx="7981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Teaching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materials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websites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7422" r="16545" b="6250"/>
          <a:stretch/>
        </p:blipFill>
        <p:spPr bwMode="auto">
          <a:xfrm>
            <a:off x="155978" y="834307"/>
            <a:ext cx="2754407" cy="20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272" y="3348270"/>
            <a:ext cx="221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Funbrain.com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9911" y="4034135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neok12.com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16263" y="4975830"/>
            <a:ext cx="31013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Manythings.org</a:t>
            </a:r>
          </a:p>
          <a:p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ReadWriteThink.org</a:t>
            </a:r>
            <a:endParaRPr lang="en-US" sz="2400" dirty="0"/>
          </a:p>
        </p:txBody>
      </p:sp>
      <p:sp>
        <p:nvSpPr>
          <p:cNvPr id="2" name="Cloud Callout 1"/>
          <p:cNvSpPr/>
          <p:nvPr/>
        </p:nvSpPr>
        <p:spPr>
          <a:xfrm>
            <a:off x="4495800" y="1801040"/>
            <a:ext cx="4419600" cy="26947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Well that was easy!</a:t>
            </a:r>
          </a:p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Here You Can Find:</a:t>
            </a:r>
          </a:p>
          <a:p>
            <a:pPr algn="ctr"/>
            <a:r>
              <a:rPr lang="en-US" dirty="0" smtClean="0">
                <a:latin typeface="Berlin Sans FB" panose="020E0602020502020306" pitchFamily="34" charset="0"/>
              </a:rPr>
              <a:t>Worksheets, lesson plans, classroom activities, new ideas, online quizzes, games, videos, audio, and more!  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4" b="100000" l="9936" r="89904">
                        <a14:foregroundMark x1="38462" y1="57848" x2="54327" y2="56951"/>
                        <a14:foregroundMark x1="56731" y1="54036" x2="59615" y2="56054"/>
                        <a14:foregroundMark x1="17788" y1="98430" x2="18750" y2="87892"/>
                        <a14:foregroundMark x1="18750" y1="87892" x2="78686" y2="88789"/>
                        <a14:foregroundMark x1="78686" y1="88789" x2="76603" y2="99327"/>
                        <a14:foregroundMark x1="76122" y1="98430" x2="35096" y2="96188"/>
                        <a14:foregroundMark x1="18269" y1="93274" x2="19391" y2="98655"/>
                        <a14:foregroundMark x1="19391" y1="98655" x2="33013" y2="97758"/>
                        <a14:foregroundMark x1="37660" y1="43498" x2="46314" y2="41928"/>
                        <a14:foregroundMark x1="49519" y1="41256" x2="57372" y2="44843"/>
                        <a14:backgroundMark x1="65385" y1="13901" x2="75641" y2="21300"/>
                        <a14:backgroundMark x1="66026" y1="16143" x2="70032" y2="54036"/>
                        <a14:backgroundMark x1="70032" y1="54036" x2="86218" y2="50673"/>
                        <a14:backgroundMark x1="86218" y1="50673" x2="80609" y2="10090"/>
                        <a14:backgroundMark x1="11218" y1="70852" x2="27244" y2="72646"/>
                        <a14:backgroundMark x1="27244" y1="73094" x2="26282" y2="89686"/>
                        <a14:backgroundMark x1="26282" y1="89686" x2="10096" y2="90135"/>
                        <a14:backgroundMark x1="10096" y1="90135" x2="11378" y2="69731"/>
                        <a14:backgroundMark x1="10737" y1="72422" x2="18109" y2="86547"/>
                        <a14:backgroundMark x1="24519" y1="86323" x2="24519" y2="82735"/>
                        <a14:backgroundMark x1="21314" y1="85650" x2="25000" y2="85650"/>
                        <a14:backgroundMark x1="25000" y1="89462" x2="20353" y2="84305"/>
                        <a14:backgroundMark x1="25000" y1="86547" x2="25000" y2="86547"/>
                        <a14:backgroundMark x1="21314" y1="41031" x2="29327" y2="58969"/>
                        <a14:backgroundMark x1="63782" y1="90135" x2="73718" y2="88565"/>
                        <a14:backgroundMark x1="63782" y1="88789" x2="69071" y2="88789"/>
                        <a14:backgroundMark x1="78205" y1="96637" x2="82853" y2="87892"/>
                        <a14:backgroundMark x1="79006" y1="89238" x2="74359" y2="89462"/>
                        <a14:backgroundMark x1="59615" y1="10090" x2="62660" y2="20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94781"/>
            <a:ext cx="4005938" cy="28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5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47935"/>
            <a:ext cx="348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TED Talks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8333" r="17862" b="4883"/>
          <a:stretch/>
        </p:blipFill>
        <p:spPr bwMode="auto">
          <a:xfrm>
            <a:off x="0" y="1295399"/>
            <a:ext cx="7595462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142961">
            <a:off x="6091644" y="717321"/>
            <a:ext cx="2648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3"/>
                </a:solidFill>
                <a:latin typeface="Harlow Solid Italic" panose="04030604020F02020D02" pitchFamily="82" charset="0"/>
              </a:rPr>
              <a:t>Inspiration!</a:t>
            </a:r>
            <a:endParaRPr lang="en-US" sz="4000" dirty="0">
              <a:solidFill>
                <a:schemeClr val="accent3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467600" cy="1752600"/>
          </a:xfrm>
        </p:spPr>
        <p:txBody>
          <a:bodyPr/>
          <a:lstStyle/>
          <a:p>
            <a:r>
              <a:rPr lang="en-US" dirty="0" smtClean="0"/>
              <a:t>If you found today’s workshop helpful, you will love this website! </a:t>
            </a:r>
          </a:p>
          <a:p>
            <a:r>
              <a:rPr lang="en-US" dirty="0" smtClean="0"/>
              <a:t>It has great articles to inspire creativity and innovation in your lesson plans!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99750"/>
            <a:ext cx="4872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TeachThought.com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7043" r="41154" b="8387"/>
          <a:stretch/>
        </p:blipFill>
        <p:spPr bwMode="auto">
          <a:xfrm>
            <a:off x="423699" y="3035212"/>
            <a:ext cx="3232764" cy="38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2110" r="38287" b="8789"/>
          <a:stretch/>
        </p:blipFill>
        <p:spPr bwMode="auto">
          <a:xfrm>
            <a:off x="3657600" y="3220950"/>
            <a:ext cx="4346499" cy="36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45" y="159327"/>
            <a:ext cx="3352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Podcasts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0034" y="1676400"/>
            <a:ext cx="7191103" cy="1959428"/>
          </a:xfrm>
        </p:spPr>
        <p:txBody>
          <a:bodyPr>
            <a:normAutofit/>
          </a:bodyPr>
          <a:lstStyle/>
          <a:p>
            <a:r>
              <a:rPr lang="en-US" dirty="0"/>
              <a:t>A podcast is an</a:t>
            </a:r>
            <a:r>
              <a:rPr lang="en-US" b="1" dirty="0"/>
              <a:t> audio file</a:t>
            </a:r>
            <a:r>
              <a:rPr lang="en-US" dirty="0"/>
              <a:t> </a:t>
            </a:r>
            <a:r>
              <a:rPr lang="en-US" dirty="0" smtClean="0"/>
              <a:t>that you </a:t>
            </a:r>
            <a:r>
              <a:rPr lang="en-US" dirty="0"/>
              <a:t>download from the Internet. After you download it, you can listen to it on your </a:t>
            </a:r>
            <a:r>
              <a:rPr lang="en-US" dirty="0" smtClean="0"/>
              <a:t>computer, </a:t>
            </a:r>
            <a:r>
              <a:rPr lang="en-US" dirty="0" err="1" smtClean="0"/>
              <a:t>SmartPhone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an </a:t>
            </a:r>
            <a:r>
              <a:rPr lang="en-US" dirty="0"/>
              <a:t>MP3/portable music player (for example, an </a:t>
            </a:r>
            <a:r>
              <a:rPr lang="en-US" dirty="0" smtClean="0"/>
              <a:t>iPod).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3"/>
          <a:stretch/>
        </p:blipFill>
        <p:spPr bwMode="auto">
          <a:xfrm>
            <a:off x="290945" y="3635828"/>
            <a:ext cx="3962400" cy="32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9" b="7286"/>
          <a:stretch/>
        </p:blipFill>
        <p:spPr bwMode="auto">
          <a:xfrm>
            <a:off x="6781800" y="152400"/>
            <a:ext cx="1972838" cy="19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38" y="403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865" y="795984"/>
            <a:ext cx="6948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Great for Listening Practice &amp;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Learning Vocabulary for Specific Purposes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5029200" cy="634847"/>
          </a:xfrm>
        </p:spPr>
        <p:txBody>
          <a:bodyPr/>
          <a:lstStyle/>
          <a:p>
            <a:r>
              <a:rPr lang="en-US" dirty="0" smtClean="0"/>
              <a:t>Benefits of 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82091"/>
            <a:ext cx="86868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Allows for more </a:t>
            </a:r>
            <a:r>
              <a:rPr lang="en-US" b="1" dirty="0" smtClean="0"/>
              <a:t>communication</a:t>
            </a:r>
            <a:r>
              <a:rPr lang="en-US" dirty="0" smtClean="0"/>
              <a:t> </a:t>
            </a:r>
            <a:r>
              <a:rPr lang="en-US" dirty="0"/>
              <a:t>and interaction in a </a:t>
            </a:r>
            <a:r>
              <a:rPr lang="en-US" dirty="0" smtClean="0"/>
              <a:t>more </a:t>
            </a:r>
            <a:r>
              <a:rPr lang="en-US" dirty="0"/>
              <a:t>relaxed </a:t>
            </a:r>
            <a:r>
              <a:rPr lang="en-US" dirty="0" smtClean="0"/>
              <a:t>setting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Students are more questions and explanations (</a:t>
            </a:r>
            <a:r>
              <a:rPr lang="en-US" b="1" dirty="0" smtClean="0"/>
              <a:t>critical thinking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Real use of social language and English for specific purposes.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 smtClean="0"/>
              <a:t>Can group students by levels and needs.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Can use less limited technology. </a:t>
            </a:r>
          </a:p>
          <a:p>
            <a:pPr lvl="1">
              <a:lnSpc>
                <a:spcPct val="160000"/>
              </a:lnSpc>
            </a:pPr>
            <a:r>
              <a:rPr lang="en-US" dirty="0" smtClean="0"/>
              <a:t>For example: One smartphone per group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181" y="228600"/>
            <a:ext cx="4647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Collaboration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67">
            <a:off x="6199362" y="250522"/>
            <a:ext cx="2334215" cy="175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609600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Freestyle Script" panose="030804020302050B0404" pitchFamily="66" charset="0"/>
              </a:rPr>
              <a:t>“Technology is not one thing but many things that can be woven into the instructional environment to by a teacher to assist the teaching and learning process” </a:t>
            </a:r>
          </a:p>
          <a:p>
            <a:pPr marL="0" indent="0">
              <a:buNone/>
            </a:pPr>
            <a:r>
              <a:rPr lang="en-US" sz="1050" dirty="0" smtClean="0"/>
              <a:t>Kimberly </a:t>
            </a:r>
            <a:r>
              <a:rPr lang="en-US" sz="1050" dirty="0"/>
              <a:t>A. Lawless and James W. </a:t>
            </a:r>
            <a:r>
              <a:rPr lang="en-US" sz="1050" dirty="0" smtClean="0"/>
              <a:t>Pellegrino, </a:t>
            </a:r>
            <a:r>
              <a:rPr lang="en-US" sz="1050" i="1" dirty="0" smtClean="0"/>
              <a:t>Review </a:t>
            </a:r>
            <a:r>
              <a:rPr lang="en-US" sz="1050" i="1" dirty="0"/>
              <a:t>of Educational </a:t>
            </a:r>
            <a:r>
              <a:rPr lang="en-US" sz="1050" i="1" dirty="0" smtClean="0"/>
              <a:t>Research</a:t>
            </a:r>
            <a:r>
              <a:rPr lang="en-US" sz="1050" dirty="0" smtClean="0"/>
              <a:t>, Vol</a:t>
            </a:r>
            <a:r>
              <a:rPr lang="en-US" sz="1050" dirty="0"/>
              <a:t>. 77, No. 4 (Dec., 2007), pp. 575-614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655638"/>
          </a:xfrm>
        </p:spPr>
        <p:txBody>
          <a:bodyPr/>
          <a:lstStyle/>
          <a:p>
            <a:r>
              <a:rPr lang="en-US" dirty="0" smtClean="0"/>
              <a:t>Today’s Workshop:</a:t>
            </a:r>
            <a:endParaRPr lang="en-US" dirty="0"/>
          </a:p>
        </p:txBody>
      </p:sp>
      <p:pic>
        <p:nvPicPr>
          <p:cNvPr id="4100" name="Picture 4" descr="http://teachers.greenville.k12.sc.us/sites/cganske/Miss%20Collins%20and%20Mrs%20Loopers%20Claass/Pictures/working%20togeth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78" y="4038600"/>
            <a:ext cx="2572315" cy="26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05800" cy="3276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Overview of research on how technology can improve English learning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Teacher Resource Websites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Small Group Collaborative Learning and Planning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Group Work: Putting What We Learned Into Practice</a:t>
            </a:r>
            <a:endParaRPr lang="en-US" dirty="0"/>
          </a:p>
        </p:txBody>
      </p:sp>
      <p:pic>
        <p:nvPicPr>
          <p:cNvPr id="4098" name="Picture 2" descr="Apple produ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6514"/>
            <a:ext cx="480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 And Questions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3962433" cy="396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</a:t>
            </a:r>
            <a:r>
              <a:rPr lang="en-US" dirty="0"/>
              <a:t>Do: Choose one of the online tools explored </a:t>
            </a:r>
            <a:r>
              <a:rPr lang="en-US" dirty="0" smtClean="0"/>
              <a:t>today to create your own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 a partner to use ONE resource from today.</a:t>
            </a:r>
            <a:endParaRPr lang="en-US" dirty="0"/>
          </a:p>
          <a:p>
            <a:r>
              <a:rPr lang="en-US" dirty="0" smtClean="0"/>
              <a:t>What Learning Objective will you target? </a:t>
            </a:r>
          </a:p>
          <a:p>
            <a:r>
              <a:rPr lang="en-US" dirty="0" smtClean="0"/>
              <a:t>How will you use on the online resource to reach that target? </a:t>
            </a:r>
            <a:endParaRPr lang="en-US" dirty="0"/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For example: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Objective: SWBAT use binomials to speak about a family member.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Website: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Film-English: Film- ‘Father &amp; Son’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OUT!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62200"/>
          </a:xfrm>
        </p:spPr>
        <p:txBody>
          <a:bodyPr/>
          <a:lstStyle/>
          <a:p>
            <a:r>
              <a:rPr lang="en-US" dirty="0" smtClean="0"/>
              <a:t>How did you incorporate technology into your lesson? </a:t>
            </a:r>
          </a:p>
          <a:p>
            <a:r>
              <a:rPr lang="en-US" dirty="0" smtClean="0"/>
              <a:t>What questions to you still have? </a:t>
            </a:r>
          </a:p>
          <a:p>
            <a:r>
              <a:rPr lang="en-US" dirty="0" smtClean="0"/>
              <a:t>Was today’s workshop helpful?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343400"/>
            <a:ext cx="42969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Laura Connor Contact Information: 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Email: </a:t>
            </a:r>
            <a:r>
              <a:rPr lang="en-US" b="1" dirty="0" smtClean="0">
                <a:solidFill>
                  <a:srgbClr val="7030A0"/>
                </a:solidFill>
                <a:hlinkClick r:id="rId2"/>
              </a:rPr>
              <a:t>lconnor416@gmail.com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</a:rPr>
              <a:t>Web: </a:t>
            </a:r>
            <a:r>
              <a:rPr lang="en-US" b="1" dirty="0" smtClean="0">
                <a:solidFill>
                  <a:srgbClr val="7030A0"/>
                </a:solidFill>
                <a:hlinkClick r:id="rId3"/>
              </a:rPr>
              <a:t>www.ellseelearning.weebly.com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lnSpc>
                <a:spcPct val="200000"/>
              </a:lnSpc>
            </a:pP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 Use Technology in Your Classroom?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3580373"/>
              </p:ext>
            </p:extLst>
          </p:nvPr>
        </p:nvGraphicFramePr>
        <p:xfrm>
          <a:off x="457200" y="1600200"/>
          <a:ext cx="7467600" cy="412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736979">
                <a:tc>
                  <a:txBody>
                    <a:bodyPr/>
                    <a:lstStyle/>
                    <a:p>
                      <a:r>
                        <a:rPr lang="en-US" dirty="0" smtClean="0"/>
                        <a:t>You</a:t>
                      </a:r>
                      <a:r>
                        <a:rPr lang="en-US" baseline="0" dirty="0" smtClean="0"/>
                        <a:t> Can Use Technology to…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Can Use Paper to…</a:t>
                      </a:r>
                      <a:endParaRPr lang="en-US" dirty="0"/>
                    </a:p>
                  </a:txBody>
                  <a:tcPr/>
                </a:tc>
              </a:tr>
              <a:tr h="3377821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5.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5.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8382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What are the benefits of Technology VS. Paper?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Brought to you by Film-English.com…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90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http://www.youtube.com/watch?v=lmBECJJGu6I#action=share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8096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What Product Do You Think The Ad is For?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5715000" cy="5794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KWL Warm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9520937"/>
              </p:ext>
            </p:extLst>
          </p:nvPr>
        </p:nvGraphicFramePr>
        <p:xfrm>
          <a:off x="457200" y="1219200"/>
          <a:ext cx="8153400" cy="5420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772653"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Know About Using Technology in the Classroom?</a:t>
                      </a:r>
                    </a:p>
                    <a:p>
                      <a:r>
                        <a:rPr lang="en-US" baseline="0" dirty="0" smtClean="0"/>
                        <a:t>How do you use technology in the classroom now?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Do</a:t>
                      </a:r>
                      <a:r>
                        <a:rPr lang="en-US" baseline="0" dirty="0" smtClean="0"/>
                        <a:t> You Want to Know About Using Technology in the Classroom?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r>
                        <a:rPr lang="en-US" baseline="0" dirty="0" smtClean="0"/>
                        <a:t> Have You Learned About Using Technology in the Classroom?</a:t>
                      </a:r>
                      <a:endParaRPr lang="en-US" dirty="0"/>
                    </a:p>
                  </a:txBody>
                  <a:tcPr/>
                </a:tc>
              </a:tr>
              <a:tr h="34089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2455" y="665885"/>
            <a:ext cx="3898403" cy="409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    /</a:t>
            </a:r>
            <a:r>
              <a:rPr lang="en-US" dirty="0"/>
              <a:t>want to know</a:t>
            </a:r>
            <a:r>
              <a:rPr lang="en-US" dirty="0" smtClean="0"/>
              <a:t>/   learned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13914"/>
            <a:ext cx="2743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I can use technology in the classroom by having my students read an online article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46121" y="342900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/>
              <a:t>Example:</a:t>
            </a:r>
          </a:p>
          <a:p>
            <a:r>
              <a:rPr lang="en-US" dirty="0"/>
              <a:t>What is a podcast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radley Hand ITC" panose="03070402050302030203" pitchFamily="66" charset="0"/>
                <a:ea typeface="Batang" panose="02030600000101010101" pitchFamily="18" charset="-127"/>
              </a:rPr>
              <a:t>Just as our students are crafting their knowledge in a new way because of technology- so can we.  Once you begin to spend </a:t>
            </a:r>
            <a:r>
              <a:rPr lang="en-US" b="1" dirty="0" smtClean="0">
                <a:latin typeface="Bradley Hand ITC" panose="03070402050302030203" pitchFamily="66" charset="0"/>
                <a:ea typeface="Batang" panose="02030600000101010101" pitchFamily="18" charset="-127"/>
              </a:rPr>
              <a:t>time </a:t>
            </a:r>
            <a:r>
              <a:rPr lang="en-US" b="1" dirty="0">
                <a:latin typeface="Bradley Hand ITC" panose="03070402050302030203" pitchFamily="66" charset="0"/>
                <a:ea typeface="Batang" panose="02030600000101010101" pitchFamily="18" charset="-127"/>
              </a:rPr>
              <a:t>on these </a:t>
            </a:r>
            <a:r>
              <a:rPr lang="en-US" b="1" dirty="0" smtClean="0">
                <a:latin typeface="Bradley Hand ITC" panose="03070402050302030203" pitchFamily="66" charset="0"/>
                <a:ea typeface="Batang" panose="02030600000101010101" pitchFamily="18" charset="-127"/>
              </a:rPr>
              <a:t>websites, you </a:t>
            </a:r>
            <a:r>
              <a:rPr lang="en-US" b="1" dirty="0">
                <a:latin typeface="Bradley Hand ITC" panose="03070402050302030203" pitchFamily="66" charset="0"/>
                <a:ea typeface="Batang" panose="02030600000101010101" pitchFamily="18" charset="-127"/>
              </a:rPr>
              <a:t>will find that your lesson plans will become more creative and </a:t>
            </a:r>
            <a:r>
              <a:rPr lang="en-US" b="1" dirty="0" smtClean="0">
                <a:latin typeface="Bradley Hand ITC" panose="03070402050302030203" pitchFamily="66" charset="0"/>
                <a:ea typeface="Batang" panose="02030600000101010101" pitchFamily="18" charset="-127"/>
              </a:rPr>
              <a:t>innovative </a:t>
            </a:r>
            <a:r>
              <a:rPr lang="en-US" b="1" dirty="0">
                <a:latin typeface="Bradley Hand ITC" panose="03070402050302030203" pitchFamily="66" charset="0"/>
                <a:ea typeface="Batang" panose="02030600000101010101" pitchFamily="18" charset="-127"/>
              </a:rPr>
              <a:t>by nature.  </a:t>
            </a:r>
            <a: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en-US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038600"/>
            <a:ext cx="7467600" cy="2362200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www.youtube.com/watch?v=X5ySocUyI7I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Technology in the Classroom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81400"/>
            <a:ext cx="940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ACTIVATING PRIOR KNOWLEDGE &amp; ENGAGING STUDENTS…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s://fisher.osu.edu/blogs/internship/files/Communicatio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0" b="18515"/>
          <a:stretch/>
        </p:blipFill>
        <p:spPr bwMode="auto">
          <a:xfrm rot="796504">
            <a:off x="7071592" y="2011890"/>
            <a:ext cx="171882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4 C’s of 21</a:t>
            </a:r>
            <a:r>
              <a:rPr lang="en-US" baseline="30000" dirty="0" smtClean="0"/>
              <a:t>st</a:t>
            </a:r>
            <a:r>
              <a:rPr lang="en-US" dirty="0" smtClean="0"/>
              <a:t> Century Teaching: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65" y="992124"/>
            <a:ext cx="7155874" cy="54848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 smtClean="0"/>
              <a:t>Collaboration</a:t>
            </a:r>
            <a:r>
              <a:rPr lang="en-US" dirty="0" smtClean="0"/>
              <a:t>: Students Working Together </a:t>
            </a:r>
          </a:p>
          <a:p>
            <a:pPr>
              <a:lnSpc>
                <a:spcPct val="160000"/>
              </a:lnSpc>
            </a:pPr>
            <a:r>
              <a:rPr lang="en-US" b="1" dirty="0" smtClean="0"/>
              <a:t>Communication</a:t>
            </a:r>
            <a:r>
              <a:rPr lang="en-US" dirty="0" smtClean="0"/>
              <a:t>: Students and Teachers using their language skills (reading, writing, speaking, listening) in the classroom to prepare for </a:t>
            </a:r>
            <a:r>
              <a:rPr lang="en-US" b="1" dirty="0" smtClean="0"/>
              <a:t>communication</a:t>
            </a:r>
            <a:r>
              <a:rPr lang="en-US" dirty="0" smtClean="0"/>
              <a:t> outside of the classroom </a:t>
            </a:r>
          </a:p>
          <a:p>
            <a:pPr>
              <a:lnSpc>
                <a:spcPct val="220000"/>
              </a:lnSpc>
            </a:pPr>
            <a:r>
              <a:rPr lang="en-US" b="1" dirty="0" smtClean="0"/>
              <a:t>Critical Thinking</a:t>
            </a:r>
            <a:r>
              <a:rPr lang="en-US" dirty="0" smtClean="0"/>
              <a:t>: Encouraging Students to Think at a deeper level about something </a:t>
            </a:r>
          </a:p>
          <a:p>
            <a:pPr lvl="1">
              <a:lnSpc>
                <a:spcPct val="220000"/>
              </a:lnSpc>
            </a:pPr>
            <a:r>
              <a:rPr lang="en-US" dirty="0" smtClean="0"/>
              <a:t>Ask Why? Ask How?</a:t>
            </a:r>
          </a:p>
          <a:p>
            <a:pPr>
              <a:lnSpc>
                <a:spcPct val="220000"/>
              </a:lnSpc>
            </a:pPr>
            <a:r>
              <a:rPr lang="en-US" b="1" dirty="0" smtClean="0"/>
              <a:t>Creative Innovation</a:t>
            </a:r>
            <a:r>
              <a:rPr lang="en-US" dirty="0" smtClean="0"/>
              <a:t>: Using new </a:t>
            </a:r>
            <a:r>
              <a:rPr lang="en-US" dirty="0"/>
              <a:t>i</a:t>
            </a:r>
            <a:r>
              <a:rPr lang="en-US" dirty="0" smtClean="0"/>
              <a:t>deas and technology to encourage learning in a more “hands-on” way.  </a:t>
            </a:r>
          </a:p>
          <a:p>
            <a:pPr>
              <a:lnSpc>
                <a:spcPct val="220000"/>
              </a:lnSpc>
            </a:pPr>
            <a:r>
              <a:rPr lang="en-US" sz="2600" dirty="0" smtClean="0"/>
              <a:t>Why is this more important than ever with our students? </a:t>
            </a:r>
            <a:endParaRPr lang="en-US" sz="2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3" y="533400"/>
            <a:ext cx="1079931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netdna.copyblogger.com/images/critical-think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87" y="3506767"/>
            <a:ext cx="3283166" cy="10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assets.vr-zone.net/8090/creativ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8" y="4576704"/>
            <a:ext cx="2320052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As found in: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1969"/>
            <a:ext cx="906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Benefits of Technology Learning: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236" y="21252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180980"/>
            <a:ext cx="8458200" cy="3200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Preparation for competing in today’s workplace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800" dirty="0"/>
              <a:t>Students become active in their roles as learners</a:t>
            </a:r>
          </a:p>
          <a:p>
            <a:endParaRPr lang="en-US" sz="2800" dirty="0" smtClean="0"/>
          </a:p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11268" name="Picture 4" descr="http://4.bp.blogspot.com/-dY4BxJwxF7g/UCrFoaJflOI/AAAAAAAADQI/l3i8NJ2ywaw/s1600/cartoons-ylvl1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73643"/>
            <a:ext cx="5715000" cy="432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0800000">
            <a:off x="159224" y="2517300"/>
            <a:ext cx="3733800" cy="3894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9696" y="3124200"/>
            <a:ext cx="199285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Collaboration</a:t>
            </a:r>
            <a:r>
              <a:rPr lang="en-US" dirty="0" smtClean="0"/>
              <a:t> 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Communication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Self-Esteem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Critical Thinking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Creativity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/>
              <a:t>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sangeles.bitter-lemons.com/files/2013/04/thumbs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1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Benefits of Technology </a:t>
            </a:r>
            <a:r>
              <a:rPr lang="en-US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YOU! </a:t>
            </a:r>
            <a: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2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685797" y="1091232"/>
            <a:ext cx="6553202" cy="576676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8233" y="1695449"/>
            <a:ext cx="5128327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000" b="1" dirty="0" smtClean="0"/>
              <a:t>YOUR English skills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/>
              <a:t>Teaching Methods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/>
              <a:t>Professional Development &amp; Networking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/>
              <a:t>New Ideas to Improve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/>
              <a:t>Current Texts &amp; Workbooks</a:t>
            </a:r>
          </a:p>
          <a:p>
            <a:pPr algn="ctr">
              <a:lnSpc>
                <a:spcPct val="250000"/>
              </a:lnSpc>
            </a:pPr>
            <a:r>
              <a:rPr lang="en-US" sz="2000" b="1" dirty="0" smtClean="0"/>
              <a:t>TIME SAVER!</a:t>
            </a:r>
          </a:p>
          <a:p>
            <a:pPr>
              <a:lnSpc>
                <a:spcPct val="2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90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Student Engagement of Different levels of learners</a:t>
            </a:r>
            <a:endParaRPr lang="en-US" dirty="0"/>
          </a:p>
        </p:txBody>
      </p:sp>
      <p:pic>
        <p:nvPicPr>
          <p:cNvPr id="16386" name="Picture 2" descr="http://r.phonedog.com/shared/images/2012/1/171166-0engage_stud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4464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412" y="6421651"/>
            <a:ext cx="6833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/>
              <a:t>Source: </a:t>
            </a:r>
            <a:r>
              <a:rPr lang="en-US" sz="1050" i="1" dirty="0" err="1" smtClean="0"/>
              <a:t>Grunwald</a:t>
            </a:r>
            <a:r>
              <a:rPr lang="en-US" sz="1050" i="1" dirty="0" smtClean="0"/>
              <a:t> and Associates. (2010). Educators, technology and 21st century skills: Dispelling five myths. </a:t>
            </a:r>
          </a:p>
          <a:p>
            <a:r>
              <a:rPr lang="en-US" sz="1050" i="1" dirty="0" smtClean="0"/>
              <a:t>Retrieved from Walden University, Richard W. Riley College of Education)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55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4176</TotalTime>
  <Words>1451</Words>
  <Application>Microsoft Office PowerPoint</Application>
  <PresentationFormat>On-screen Show (4:3)</PresentationFormat>
  <Paragraphs>268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Using Technology in The EFL Classroom</vt:lpstr>
      <vt:lpstr>Introduction </vt:lpstr>
      <vt:lpstr>Today’s Workshop:</vt:lpstr>
      <vt:lpstr>KWL Warm Up</vt:lpstr>
      <vt:lpstr>Just as our students are crafting their knowledge in a new way because of technology- so can we.  Once you begin to spend time on these websites, you will find that your lesson plans will become more creative and innovative by nature.   </vt:lpstr>
      <vt:lpstr>4 C’s of 21st Century Teaching:</vt:lpstr>
      <vt:lpstr>PowerPoint Presentation</vt:lpstr>
      <vt:lpstr>Benefits of Technology For YOU!  </vt:lpstr>
      <vt:lpstr>Increase Student Engagement of Different levels of learners</vt:lpstr>
      <vt:lpstr>KWL Warm Up</vt:lpstr>
      <vt:lpstr>PowerPoint Presentation</vt:lpstr>
      <vt:lpstr>PowerPoint Presentation</vt:lpstr>
      <vt:lpstr>How Do We Use Technology in the Classroom: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Video Websites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Podcasts</vt:lpstr>
      <vt:lpstr>Benefits of Small Groups</vt:lpstr>
      <vt:lpstr>PowerPoint Presentation</vt:lpstr>
      <vt:lpstr>Break! And Questions</vt:lpstr>
      <vt:lpstr>You Do: Choose one of the online tools explored today to create your own Lesson</vt:lpstr>
      <vt:lpstr>SHARE OUT! </vt:lpstr>
      <vt:lpstr>How Can You Use Technology in Your Classroom? </vt:lpstr>
      <vt:lpstr>Brought to you by Film-English.com…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pcr</dc:creator>
  <cp:lastModifiedBy>pcr</cp:lastModifiedBy>
  <cp:revision>90</cp:revision>
  <dcterms:created xsi:type="dcterms:W3CDTF">2013-10-01T14:30:02Z</dcterms:created>
  <dcterms:modified xsi:type="dcterms:W3CDTF">2014-01-28T05:12:41Z</dcterms:modified>
</cp:coreProperties>
</file>