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85" r:id="rId4"/>
    <p:sldId id="294" r:id="rId5"/>
    <p:sldId id="290" r:id="rId6"/>
    <p:sldId id="300" r:id="rId7"/>
    <p:sldId id="304" r:id="rId8"/>
    <p:sldId id="302" r:id="rId9"/>
    <p:sldId id="310" r:id="rId10"/>
    <p:sldId id="311" r:id="rId11"/>
    <p:sldId id="274" r:id="rId12"/>
    <p:sldId id="276" r:id="rId13"/>
    <p:sldId id="316" r:id="rId14"/>
    <p:sldId id="324" r:id="rId15"/>
    <p:sldId id="323" r:id="rId16"/>
    <p:sldId id="317" r:id="rId17"/>
    <p:sldId id="306" r:id="rId18"/>
    <p:sldId id="297" r:id="rId19"/>
    <p:sldId id="326" r:id="rId20"/>
    <p:sldId id="327" r:id="rId21"/>
    <p:sldId id="328" r:id="rId22"/>
    <p:sldId id="329"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74" autoAdjust="0"/>
    <p:restoredTop sz="94695" autoAdjust="0"/>
  </p:normalViewPr>
  <p:slideViewPr>
    <p:cSldViewPr>
      <p:cViewPr varScale="1">
        <p:scale>
          <a:sx n="50" d="100"/>
          <a:sy n="50" d="100"/>
        </p:scale>
        <p:origin x="-576" y="-84"/>
      </p:cViewPr>
      <p:guideLst>
        <p:guide orient="horz" pos="2160"/>
        <p:guide pos="2880"/>
      </p:guideLst>
    </p:cSldViewPr>
  </p:slideViewPr>
  <p:outlineViewPr>
    <p:cViewPr>
      <p:scale>
        <a:sx n="33" d="100"/>
        <a:sy n="33" d="100"/>
      </p:scale>
      <p:origin x="48" y="10812"/>
    </p:cViewPr>
  </p:outlineViewPr>
  <p:notesTextViewPr>
    <p:cViewPr>
      <p:scale>
        <a:sx n="1" d="1"/>
        <a:sy n="1" d="1"/>
      </p:scale>
      <p:origin x="0" y="0"/>
    </p:cViewPr>
  </p:notesTextViewPr>
  <p:notesViewPr>
    <p:cSldViewPr>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25F63-3732-4DCD-9968-D2DEA8CFF20D}"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BC53F-F7A2-4B56-9595-9A06796A8009}" type="slidenum">
              <a:rPr lang="en-US" smtClean="0"/>
              <a:t>‹#›</a:t>
            </a:fld>
            <a:endParaRPr lang="en-US"/>
          </a:p>
        </p:txBody>
      </p:sp>
    </p:spTree>
    <p:extLst>
      <p:ext uri="{BB962C8B-B14F-4D97-AF65-F5344CB8AC3E}">
        <p14:creationId xmlns:p14="http://schemas.microsoft.com/office/powerpoint/2010/main" val="375129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They are actively thinking about information, making choices, and executing skills than is typical in teacher-led lessons.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Learners who may lack confidence in language skills tend to have an increased sense of confidence when asked to perform tasks with technology </a:t>
            </a:r>
          </a:p>
          <a:p>
            <a:endParaRPr lang="en-US" dirty="0"/>
          </a:p>
        </p:txBody>
      </p:sp>
      <p:sp>
        <p:nvSpPr>
          <p:cNvPr id="4" name="Slide Number Placeholder 3"/>
          <p:cNvSpPr>
            <a:spLocks noGrp="1"/>
          </p:cNvSpPr>
          <p:nvPr>
            <p:ph type="sldNum" sz="quarter" idx="10"/>
          </p:nvPr>
        </p:nvSpPr>
        <p:spPr/>
        <p:txBody>
          <a:bodyPr/>
          <a:lstStyle/>
          <a:p>
            <a:fld id="{A42BC53F-F7A2-4B56-9595-9A06796A8009}" type="slidenum">
              <a:rPr lang="en-US" smtClean="0"/>
              <a:t>3</a:t>
            </a:fld>
            <a:endParaRPr lang="en-US"/>
          </a:p>
        </p:txBody>
      </p:sp>
    </p:spTree>
    <p:extLst>
      <p:ext uri="{BB962C8B-B14F-4D97-AF65-F5344CB8AC3E}">
        <p14:creationId xmlns:p14="http://schemas.microsoft.com/office/powerpoint/2010/main" val="313539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BC53F-F7A2-4B56-9595-9A06796A8009}" type="slidenum">
              <a:rPr lang="en-US" smtClean="0"/>
              <a:t>7</a:t>
            </a:fld>
            <a:endParaRPr lang="en-US"/>
          </a:p>
        </p:txBody>
      </p:sp>
    </p:spTree>
    <p:extLst>
      <p:ext uri="{BB962C8B-B14F-4D97-AF65-F5344CB8AC3E}">
        <p14:creationId xmlns:p14="http://schemas.microsoft.com/office/powerpoint/2010/main" val="88092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BC53F-F7A2-4B56-9595-9A06796A8009}" type="slidenum">
              <a:rPr lang="en-US" smtClean="0"/>
              <a:t>8</a:t>
            </a:fld>
            <a:endParaRPr lang="en-US"/>
          </a:p>
        </p:txBody>
      </p:sp>
    </p:spTree>
    <p:extLst>
      <p:ext uri="{BB962C8B-B14F-4D97-AF65-F5344CB8AC3E}">
        <p14:creationId xmlns:p14="http://schemas.microsoft.com/office/powerpoint/2010/main" val="129216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(Rick)</a:t>
            </a:r>
          </a:p>
          <a:p>
            <a:pPr marL="220663" lvl="1" indent="-220663" eaLnBrk="1" hangingPunct="1">
              <a:lnSpc>
                <a:spcPct val="80000"/>
              </a:lnSpc>
              <a:spcBef>
                <a:spcPct val="0"/>
              </a:spcBef>
              <a:buFontTx/>
              <a:buChar char="•"/>
            </a:pPr>
            <a:r>
              <a:rPr lang="en-US" altLang="en-US" sz="1400" smtClean="0">
                <a:cs typeface="Times New Roman" pitchFamily="18" charset="0"/>
              </a:rPr>
              <a:t>A premier example of the quality offerings of the web portal is Trace Effects  - a FREE video game / virtual world for English language learners</a:t>
            </a:r>
          </a:p>
          <a:p>
            <a:pPr marL="220663" lvl="1" indent="-220663" eaLnBrk="1" hangingPunct="1">
              <a:lnSpc>
                <a:spcPct val="80000"/>
              </a:lnSpc>
              <a:spcBef>
                <a:spcPct val="0"/>
              </a:spcBef>
              <a:buFontTx/>
              <a:buChar char="•"/>
            </a:pPr>
            <a:r>
              <a:rPr lang="en-US" altLang="en-US" sz="1400" smtClean="0">
                <a:cs typeface="Times New Roman" pitchFamily="18" charset="0"/>
              </a:rPr>
              <a:t>Several key developments have taken place in its design.</a:t>
            </a:r>
          </a:p>
          <a:p>
            <a:pPr marL="220663" lvl="1" indent="-220663" eaLnBrk="1" hangingPunct="1">
              <a:lnSpc>
                <a:spcPct val="80000"/>
              </a:lnSpc>
              <a:spcBef>
                <a:spcPct val="0"/>
              </a:spcBef>
              <a:buFontTx/>
              <a:buChar char="•"/>
            </a:pPr>
            <a:r>
              <a:rPr lang="en-US" altLang="en-US" sz="1400" smtClean="0">
                <a:cs typeface="Times New Roman" pitchFamily="18" charset="0"/>
              </a:rPr>
              <a:t>Storyline and characters have been developed, and the program has been both redesigned, including new functions. </a:t>
            </a:r>
          </a:p>
          <a:p>
            <a:pPr marL="220663" lvl="1" indent="-220663" eaLnBrk="1" hangingPunct="1">
              <a:lnSpc>
                <a:spcPct val="80000"/>
              </a:lnSpc>
              <a:spcBef>
                <a:spcPct val="0"/>
              </a:spcBef>
              <a:buFontTx/>
              <a:buChar char="•"/>
            </a:pPr>
            <a:r>
              <a:rPr lang="en-US" altLang="en-US" sz="1400" smtClean="0">
                <a:cs typeface="Times New Roman" pitchFamily="18" charset="0"/>
              </a:rPr>
              <a:t>Industry experts were brought in as consultants to help ensure Trace develops into a pedagogically sound English language learning tool.  </a:t>
            </a:r>
          </a:p>
          <a:p>
            <a:pPr marL="220663" lvl="1" indent="-220663" eaLnBrk="1" hangingPunct="1">
              <a:lnSpc>
                <a:spcPct val="80000"/>
              </a:lnSpc>
              <a:spcBef>
                <a:spcPct val="0"/>
              </a:spcBef>
              <a:buFontTx/>
              <a:buChar char="•"/>
            </a:pPr>
            <a:r>
              <a:rPr lang="en-US" altLang="en-US" sz="1400" smtClean="0">
                <a:cs typeface="Times New Roman" pitchFamily="18" charset="0"/>
              </a:rPr>
              <a:t>At present, the plan is to pilot the program periodically using RELOs, ELFs and students in the English Access Program.</a:t>
            </a:r>
          </a:p>
          <a:p>
            <a:pPr marL="220663" lvl="1" indent="-220663" eaLnBrk="1" hangingPunct="1">
              <a:lnSpc>
                <a:spcPct val="80000"/>
              </a:lnSpc>
              <a:spcBef>
                <a:spcPct val="0"/>
              </a:spcBef>
              <a:buFontTx/>
              <a:buChar char="•"/>
            </a:pPr>
            <a:r>
              <a:rPr lang="en-US" altLang="en-US" sz="1400" smtClean="0">
                <a:cs typeface="Times New Roman" pitchFamily="18" charset="0"/>
              </a:rPr>
              <a:t> It will be phased-in through 2012 for final launch by the mid-year</a:t>
            </a:r>
          </a:p>
          <a:p>
            <a:pPr marL="220663" lvl="1" indent="-220663" eaLnBrk="1" hangingPunct="1">
              <a:lnSpc>
                <a:spcPct val="80000"/>
              </a:lnSpc>
              <a:spcBef>
                <a:spcPct val="0"/>
              </a:spcBef>
              <a:buFontTx/>
              <a:buChar char="•"/>
            </a:pPr>
            <a:r>
              <a:rPr lang="en-US" altLang="en-US" i="1" smtClean="0">
                <a:cs typeface="Times New Roman" pitchFamily="18" charset="0"/>
              </a:rPr>
              <a:t>Access English Online </a:t>
            </a:r>
            <a:r>
              <a:rPr lang="en-US" altLang="en-US" smtClean="0">
                <a:cs typeface="Times New Roman" pitchFamily="18" charset="0"/>
              </a:rPr>
              <a:t>will complement a student</a:t>
            </a:r>
            <a:r>
              <a:rPr lang="ja-JP" altLang="en-US" smtClean="0"/>
              <a:t>’</a:t>
            </a:r>
            <a:r>
              <a:rPr lang="en-US" altLang="ja-JP" smtClean="0"/>
              <a:t>s classroom English language instruction through Web-based, interactive, 3D multimedia learning activities.  This enhanced means of gaining English language skills will also provide exposure to American culture and society.  The themes covered include community activism, environmental conservation, entrepreneurship, female empowerment, science and innovation, leadership and mutual understanding. </a:t>
            </a:r>
            <a:endParaRPr lang="en-US" altLang="en-US" sz="1400" smtClean="0">
              <a:cs typeface="Times New Roman" pitchFamily="18" charset="0"/>
            </a:endParaRP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271790-BF85-47DC-A556-24DED8432158}" type="slidenum">
              <a:rPr lang="en-US" altLang="en-US">
                <a:latin typeface="Calibri" pitchFamily="34" charset="0"/>
              </a:rPr>
              <a:pPr eaLnBrk="1" hangingPunct="1"/>
              <a:t>19</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Game shell components</a:t>
            </a:r>
          </a:p>
          <a:p>
            <a:pPr eaLnBrk="1" hangingPunct="1">
              <a:spcBef>
                <a:spcPct val="0"/>
              </a:spcBef>
            </a:pPr>
            <a:endParaRPr lang="en-US" altLang="en-US" smtClean="0"/>
          </a:p>
          <a:p>
            <a:pPr eaLnBrk="1" hangingPunct="1">
              <a:spcBef>
                <a:spcPct val="0"/>
              </a:spcBef>
            </a:pPr>
            <a:r>
              <a:rPr lang="en-US" altLang="en-US" smtClean="0"/>
              <a:t>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901A2C-3532-4D15-97F3-9F0E90FFFA2A}" type="slidenum">
              <a:rPr lang="en-US" altLang="en-US">
                <a:latin typeface="Calibri" pitchFamily="34" charset="0"/>
              </a:rPr>
              <a:pPr eaLnBrk="1" hangingPunct="1"/>
              <a:t>20</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4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hape 4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48"/>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hape 4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4DE8874-6BDC-4F5B-AA7D-5975D9BF2D15}" type="datetime1">
              <a:rPr lang="en-US" smtClean="0"/>
              <a:t>12/9/2013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Laura Connor 2013</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B2ACB2A-D9AE-4EFF-9140-02EC7F24A84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950D3F-1FD9-482C-A138-DF2981320119}" type="datetime1">
              <a:rPr lang="en-US" smtClean="0"/>
              <a:t>12/9/2013</a:t>
            </a:fld>
            <a:endParaRPr lang="en-US"/>
          </a:p>
        </p:txBody>
      </p:sp>
      <p:sp>
        <p:nvSpPr>
          <p:cNvPr id="5" name="Footer Placeholder 4"/>
          <p:cNvSpPr>
            <a:spLocks noGrp="1"/>
          </p:cNvSpPr>
          <p:nvPr>
            <p:ph type="ftr" sz="quarter" idx="11"/>
          </p:nvPr>
        </p:nvSpPr>
        <p:spPr/>
        <p:txBody>
          <a:bodyPr/>
          <a:lstStyle/>
          <a:p>
            <a:r>
              <a:rPr lang="en-US" smtClean="0"/>
              <a:t>Laura Connor 2013</a:t>
            </a:r>
            <a:endParaRPr lang="en-US"/>
          </a:p>
        </p:txBody>
      </p:sp>
      <p:sp>
        <p:nvSpPr>
          <p:cNvPr id="6" name="Slide Number Placeholder 5"/>
          <p:cNvSpPr>
            <a:spLocks noGrp="1"/>
          </p:cNvSpPr>
          <p:nvPr>
            <p:ph type="sldNum" sz="quarter" idx="12"/>
          </p:nvPr>
        </p:nvSpPr>
        <p:spPr/>
        <p:txBody>
          <a:bodyPr/>
          <a:lstStyle/>
          <a:p>
            <a:fld id="{8B2ACB2A-D9AE-4EFF-9140-02EC7F24A8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DBE2C2-734C-4E2B-A8F2-686A4BD7E199}" type="datetime1">
              <a:rPr lang="en-US" smtClean="0"/>
              <a:t>12/9/2013</a:t>
            </a:fld>
            <a:endParaRPr lang="en-US"/>
          </a:p>
        </p:txBody>
      </p:sp>
      <p:sp>
        <p:nvSpPr>
          <p:cNvPr id="5" name="Footer Placeholder 4"/>
          <p:cNvSpPr>
            <a:spLocks noGrp="1"/>
          </p:cNvSpPr>
          <p:nvPr>
            <p:ph type="ftr" sz="quarter" idx="11"/>
          </p:nvPr>
        </p:nvSpPr>
        <p:spPr/>
        <p:txBody>
          <a:bodyPr/>
          <a:lstStyle/>
          <a:p>
            <a:r>
              <a:rPr lang="en-US" smtClean="0"/>
              <a:t>Laura Connor 2013</a:t>
            </a:r>
            <a:endParaRPr lang="en-US"/>
          </a:p>
        </p:txBody>
      </p:sp>
      <p:sp>
        <p:nvSpPr>
          <p:cNvPr id="6" name="Slide Number Placeholder 5"/>
          <p:cNvSpPr>
            <a:spLocks noGrp="1"/>
          </p:cNvSpPr>
          <p:nvPr>
            <p:ph type="sldNum" sz="quarter" idx="12"/>
          </p:nvPr>
        </p:nvSpPr>
        <p:spPr/>
        <p:txBody>
          <a:bodyPr/>
          <a:lstStyle/>
          <a:p>
            <a:fld id="{8B2ACB2A-D9AE-4EFF-9140-02EC7F24A8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FEA34E9-E410-4E1D-A80B-21B63A624FBB}" type="datetime1">
              <a:rPr lang="en-US" smtClean="0"/>
              <a:t>12/9/2013</a:t>
            </a:fld>
            <a:endParaRPr lang="en-US"/>
          </a:p>
        </p:txBody>
      </p:sp>
      <p:sp>
        <p:nvSpPr>
          <p:cNvPr id="9" name="Slide Number Placeholder 8"/>
          <p:cNvSpPr>
            <a:spLocks noGrp="1"/>
          </p:cNvSpPr>
          <p:nvPr>
            <p:ph type="sldNum" sz="quarter" idx="15"/>
          </p:nvPr>
        </p:nvSpPr>
        <p:spPr/>
        <p:txBody>
          <a:bodyPr rtlCol="0"/>
          <a:lstStyle/>
          <a:p>
            <a:fld id="{8B2ACB2A-D9AE-4EFF-9140-02EC7F24A84A}" type="slidenum">
              <a:rPr lang="en-US" smtClean="0"/>
              <a:t>‹#›</a:t>
            </a:fld>
            <a:endParaRPr lang="en-US"/>
          </a:p>
        </p:txBody>
      </p:sp>
      <p:sp>
        <p:nvSpPr>
          <p:cNvPr id="10" name="Footer Placeholder 9"/>
          <p:cNvSpPr>
            <a:spLocks noGrp="1"/>
          </p:cNvSpPr>
          <p:nvPr>
            <p:ph type="ftr" sz="quarter" idx="16"/>
          </p:nvPr>
        </p:nvSpPr>
        <p:spPr/>
        <p:txBody>
          <a:bodyPr rtlCol="0"/>
          <a:lstStyle/>
          <a:p>
            <a:r>
              <a:rPr lang="en-US" smtClean="0"/>
              <a:t>Laura Connor 2013</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A7BC4EC-A9EA-4EF9-A027-6C1483365936}" type="datetime1">
              <a:rPr lang="en-US" smtClean="0"/>
              <a:t>12/9/2013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Laura Connor 2013</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B2ACB2A-D9AE-4EFF-9140-02EC7F24A84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FD8755-CCD3-433E-8101-766DC525AD31}" type="datetime1">
              <a:rPr lang="en-US" smtClean="0"/>
              <a:t>12/9/2013</a:t>
            </a:fld>
            <a:endParaRPr lang="en-US"/>
          </a:p>
        </p:txBody>
      </p:sp>
      <p:sp>
        <p:nvSpPr>
          <p:cNvPr id="6" name="Footer Placeholder 5"/>
          <p:cNvSpPr>
            <a:spLocks noGrp="1"/>
          </p:cNvSpPr>
          <p:nvPr>
            <p:ph type="ftr" sz="quarter" idx="11"/>
          </p:nvPr>
        </p:nvSpPr>
        <p:spPr/>
        <p:txBody>
          <a:bodyPr/>
          <a:lstStyle/>
          <a:p>
            <a:r>
              <a:rPr lang="en-US" smtClean="0"/>
              <a:t>Laura Connor 2013</a:t>
            </a:r>
            <a:endParaRPr lang="en-US"/>
          </a:p>
        </p:txBody>
      </p:sp>
      <p:sp>
        <p:nvSpPr>
          <p:cNvPr id="7" name="Slide Number Placeholder 6"/>
          <p:cNvSpPr>
            <a:spLocks noGrp="1"/>
          </p:cNvSpPr>
          <p:nvPr>
            <p:ph type="sldNum" sz="quarter" idx="12"/>
          </p:nvPr>
        </p:nvSpPr>
        <p:spPr/>
        <p:txBody>
          <a:bodyPr/>
          <a:lstStyle/>
          <a:p>
            <a:fld id="{8B2ACB2A-D9AE-4EFF-9140-02EC7F24A84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31F722B-9CE0-49F6-85BB-438C33D69D62}" type="datetime1">
              <a:rPr lang="en-US" smtClean="0"/>
              <a:t>12/9/2013</a:t>
            </a:fld>
            <a:endParaRPr lang="en-US"/>
          </a:p>
        </p:txBody>
      </p:sp>
      <p:sp>
        <p:nvSpPr>
          <p:cNvPr id="8" name="Footer Placeholder 7"/>
          <p:cNvSpPr>
            <a:spLocks noGrp="1"/>
          </p:cNvSpPr>
          <p:nvPr>
            <p:ph type="ftr" sz="quarter" idx="11"/>
          </p:nvPr>
        </p:nvSpPr>
        <p:spPr/>
        <p:txBody>
          <a:bodyPr/>
          <a:lstStyle/>
          <a:p>
            <a:r>
              <a:rPr lang="en-US" smtClean="0"/>
              <a:t>Laura Connor 2013</a:t>
            </a:r>
            <a:endParaRPr lang="en-US"/>
          </a:p>
        </p:txBody>
      </p:sp>
      <p:sp>
        <p:nvSpPr>
          <p:cNvPr id="9" name="Slide Number Placeholder 8"/>
          <p:cNvSpPr>
            <a:spLocks noGrp="1"/>
          </p:cNvSpPr>
          <p:nvPr>
            <p:ph type="sldNum" sz="quarter" idx="12"/>
          </p:nvPr>
        </p:nvSpPr>
        <p:spPr/>
        <p:txBody>
          <a:bodyPr/>
          <a:lstStyle/>
          <a:p>
            <a:fld id="{8B2ACB2A-D9AE-4EFF-9140-02EC7F24A84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9EC2DE-D27C-45EA-8FF7-B0C83C2D04B0}" type="datetime1">
              <a:rPr lang="en-US" smtClean="0"/>
              <a:t>12/9/2013</a:t>
            </a:fld>
            <a:endParaRPr lang="en-US"/>
          </a:p>
        </p:txBody>
      </p:sp>
      <p:sp>
        <p:nvSpPr>
          <p:cNvPr id="7" name="Slide Number Placeholder 6"/>
          <p:cNvSpPr>
            <a:spLocks noGrp="1"/>
          </p:cNvSpPr>
          <p:nvPr>
            <p:ph type="sldNum" sz="quarter" idx="11"/>
          </p:nvPr>
        </p:nvSpPr>
        <p:spPr/>
        <p:txBody>
          <a:bodyPr rtlCol="0"/>
          <a:lstStyle/>
          <a:p>
            <a:fld id="{8B2ACB2A-D9AE-4EFF-9140-02EC7F24A84A}" type="slidenum">
              <a:rPr lang="en-US" smtClean="0"/>
              <a:t>‹#›</a:t>
            </a:fld>
            <a:endParaRPr lang="en-US"/>
          </a:p>
        </p:txBody>
      </p:sp>
      <p:sp>
        <p:nvSpPr>
          <p:cNvPr id="8" name="Footer Placeholder 7"/>
          <p:cNvSpPr>
            <a:spLocks noGrp="1"/>
          </p:cNvSpPr>
          <p:nvPr>
            <p:ph type="ftr" sz="quarter" idx="12"/>
          </p:nvPr>
        </p:nvSpPr>
        <p:spPr/>
        <p:txBody>
          <a:bodyPr rtlCol="0"/>
          <a:lstStyle/>
          <a:p>
            <a:r>
              <a:rPr lang="en-US" smtClean="0"/>
              <a:t>Laura Connor 2013</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3F73C-DD87-4FB3-AFA2-716F32976312}" type="datetime1">
              <a:rPr lang="en-US" smtClean="0"/>
              <a:t>12/9/2013</a:t>
            </a:fld>
            <a:endParaRPr lang="en-US"/>
          </a:p>
        </p:txBody>
      </p:sp>
      <p:sp>
        <p:nvSpPr>
          <p:cNvPr id="3" name="Footer Placeholder 2"/>
          <p:cNvSpPr>
            <a:spLocks noGrp="1"/>
          </p:cNvSpPr>
          <p:nvPr>
            <p:ph type="ftr" sz="quarter" idx="11"/>
          </p:nvPr>
        </p:nvSpPr>
        <p:spPr/>
        <p:txBody>
          <a:bodyPr/>
          <a:lstStyle/>
          <a:p>
            <a:r>
              <a:rPr lang="en-US" smtClean="0"/>
              <a:t>Laura Connor 2013</a:t>
            </a:r>
            <a:endParaRPr lang="en-US"/>
          </a:p>
        </p:txBody>
      </p:sp>
      <p:sp>
        <p:nvSpPr>
          <p:cNvPr id="4" name="Slide Number Placeholder 3"/>
          <p:cNvSpPr>
            <a:spLocks noGrp="1"/>
          </p:cNvSpPr>
          <p:nvPr>
            <p:ph type="sldNum" sz="quarter" idx="12"/>
          </p:nvPr>
        </p:nvSpPr>
        <p:spPr/>
        <p:txBody>
          <a:bodyPr/>
          <a:lstStyle/>
          <a:p>
            <a:fld id="{8B2ACB2A-D9AE-4EFF-9140-02EC7F24A8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712F726-F4DA-4B0E-A82E-68374AC8B088}" type="datetime1">
              <a:rPr lang="en-US" smtClean="0"/>
              <a:t>12/9/2013</a:t>
            </a:fld>
            <a:endParaRPr lang="en-US"/>
          </a:p>
        </p:txBody>
      </p:sp>
      <p:sp>
        <p:nvSpPr>
          <p:cNvPr id="22" name="Slide Number Placeholder 21"/>
          <p:cNvSpPr>
            <a:spLocks noGrp="1"/>
          </p:cNvSpPr>
          <p:nvPr>
            <p:ph type="sldNum" sz="quarter" idx="15"/>
          </p:nvPr>
        </p:nvSpPr>
        <p:spPr/>
        <p:txBody>
          <a:bodyPr rtlCol="0"/>
          <a:lstStyle/>
          <a:p>
            <a:fld id="{8B2ACB2A-D9AE-4EFF-9140-02EC7F24A84A}" type="slidenum">
              <a:rPr lang="en-US" smtClean="0"/>
              <a:t>‹#›</a:t>
            </a:fld>
            <a:endParaRPr lang="en-US"/>
          </a:p>
        </p:txBody>
      </p:sp>
      <p:sp>
        <p:nvSpPr>
          <p:cNvPr id="23" name="Footer Placeholder 22"/>
          <p:cNvSpPr>
            <a:spLocks noGrp="1"/>
          </p:cNvSpPr>
          <p:nvPr>
            <p:ph type="ftr" sz="quarter" idx="16"/>
          </p:nvPr>
        </p:nvSpPr>
        <p:spPr/>
        <p:txBody>
          <a:bodyPr rtlCol="0"/>
          <a:lstStyle/>
          <a:p>
            <a:r>
              <a:rPr lang="en-US" smtClean="0"/>
              <a:t>Laura Connor 2013</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703F61-AC82-4C79-BCBD-28B04AB3BD23}" type="datetime1">
              <a:rPr lang="en-US" smtClean="0"/>
              <a:t>12/9/2013</a:t>
            </a:fld>
            <a:endParaRPr lang="en-US"/>
          </a:p>
        </p:txBody>
      </p:sp>
      <p:sp>
        <p:nvSpPr>
          <p:cNvPr id="18" name="Slide Number Placeholder 17"/>
          <p:cNvSpPr>
            <a:spLocks noGrp="1"/>
          </p:cNvSpPr>
          <p:nvPr>
            <p:ph type="sldNum" sz="quarter" idx="11"/>
          </p:nvPr>
        </p:nvSpPr>
        <p:spPr/>
        <p:txBody>
          <a:bodyPr rtlCol="0"/>
          <a:lstStyle/>
          <a:p>
            <a:fld id="{8B2ACB2A-D9AE-4EFF-9140-02EC7F24A84A}" type="slidenum">
              <a:rPr lang="en-US" smtClean="0"/>
              <a:t>‹#›</a:t>
            </a:fld>
            <a:endParaRPr lang="en-US"/>
          </a:p>
        </p:txBody>
      </p:sp>
      <p:sp>
        <p:nvSpPr>
          <p:cNvPr id="21" name="Footer Placeholder 20"/>
          <p:cNvSpPr>
            <a:spLocks noGrp="1"/>
          </p:cNvSpPr>
          <p:nvPr>
            <p:ph type="ftr" sz="quarter" idx="12"/>
          </p:nvPr>
        </p:nvSpPr>
        <p:spPr/>
        <p:txBody>
          <a:bodyPr rtlCol="0"/>
          <a:lstStyle/>
          <a:p>
            <a:r>
              <a:rPr lang="en-US" smtClean="0"/>
              <a:t>Laura Connor 2013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9C5D3C-51A4-4DBB-87B7-7963217D761F}" type="datetime1">
              <a:rPr lang="en-US" smtClean="0"/>
              <a:t>12/9/2013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Laura Connor 2013</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B2ACB2A-D9AE-4EFF-9140-02EC7F24A8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llseelearning.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Lc4B0PPDxicY-M&amp;tbnid=PtJcvOrfrAsluM:&amp;ved=0CAUQjRw&amp;url=http://cockroachesladybugs.blogspot.com/2013/04/film-english-innovative-and-creative.html&amp;ei=BmxMUoWoFZHi9gTfjIHwCw&amp;bvm=bv.53371865,d.aWc&amp;psig=AFQjCNH1Up5_iHmhNEasxsCLiZceasbbPA&amp;ust=1380826493982429" TargetMode="External"/><Relationship Id="rId1" Type="http://schemas.openxmlformats.org/officeDocument/2006/relationships/slideLayout" Target="../slideLayouts/slideLayout7.xml"/><Relationship Id="rId4" Type="http://schemas.openxmlformats.org/officeDocument/2006/relationships/hyperlink" Target="http://www.film-english.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Fs4UmB9Y1d_J0M&amp;tbnid=tBpUZgGAxlMmrM:&amp;ved=0CAUQjRw&amp;url=http://naha1.wordpress.com/&amp;ei=2GZMUpDuM5Go9gSG1IDoCw&amp;bvm=bv.53371865,d.aWc&amp;psig=AFQjCNGurjgoFx0G-OOsjxvNyO7drlgXzg&amp;ust=1380824808141879" TargetMode="External"/><Relationship Id="rId1" Type="http://schemas.openxmlformats.org/officeDocument/2006/relationships/slideLayout" Target="../slideLayouts/slideLayout2.xml"/><Relationship Id="rId4" Type="http://schemas.openxmlformats.org/officeDocument/2006/relationships/hyperlink" Target="http://www.brainpop.com/free_stuf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rainpop.com/educators/communit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docid=NrMfJbf7o148MM&amp;tbnid=DuRM-_-a3fthfM:&amp;ved=0CAgQjRwwAA&amp;url=http://teachers.greenville.k12.sc.us/sites/cganske/Miss%20Collins%20and%20Mrs%20Loopers%20Claass/Forms/DispForm.aspx?ID%3D54%26RootFolder%3D/sites/cganske/Miss%20Collins%20and%20Mrs%20Loopers%20Claass/Pictures&amp;ei=ifpKUt2PCJW14AO7oYGQBw&amp;psig=AFQjCNFzhKKWNrYDLthtzvtrYVclUbSXRg&amp;ust=1380731913173277"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LCONNOR416@GMAIL.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llseelearning.weebly.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mericanenglish.state.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78910"/>
            <a:ext cx="6172200" cy="1894362"/>
          </a:xfrm>
        </p:spPr>
        <p:txBody>
          <a:bodyPr/>
          <a:lstStyle/>
          <a:p>
            <a:r>
              <a:rPr lang="en-US" dirty="0" smtClean="0"/>
              <a:t>Using Technology in The EFL Classroom</a:t>
            </a:r>
            <a:endParaRPr lang="en-US" dirty="0"/>
          </a:p>
        </p:txBody>
      </p:sp>
      <p:sp>
        <p:nvSpPr>
          <p:cNvPr id="3" name="Subtitle 2"/>
          <p:cNvSpPr>
            <a:spLocks noGrp="1"/>
          </p:cNvSpPr>
          <p:nvPr>
            <p:ph type="subTitle" idx="1"/>
          </p:nvPr>
        </p:nvSpPr>
        <p:spPr>
          <a:xfrm>
            <a:off x="2438400" y="4953000"/>
            <a:ext cx="5105400" cy="1371600"/>
          </a:xfrm>
        </p:spPr>
        <p:txBody>
          <a:bodyPr/>
          <a:lstStyle/>
          <a:p>
            <a:r>
              <a:rPr lang="en-US" dirty="0" smtClean="0"/>
              <a:t>Best Resources for Teachers &amp; Students to Enhance learning English! </a:t>
            </a:r>
            <a:endParaRPr lang="en-US" dirty="0"/>
          </a:p>
        </p:txBody>
      </p:sp>
      <p:sp>
        <p:nvSpPr>
          <p:cNvPr id="4" name="Rectangle 3"/>
          <p:cNvSpPr/>
          <p:nvPr/>
        </p:nvSpPr>
        <p:spPr>
          <a:xfrm>
            <a:off x="1905000" y="152400"/>
            <a:ext cx="6587060" cy="954107"/>
          </a:xfrm>
          <a:prstGeom prst="rect">
            <a:avLst/>
          </a:prstGeom>
        </p:spPr>
        <p:txBody>
          <a:bodyPr wrap="none">
            <a:spAutoFit/>
          </a:bodyPr>
          <a:lstStyle/>
          <a:p>
            <a:pPr>
              <a:lnSpc>
                <a:spcPct val="200000"/>
              </a:lnSpc>
            </a:pPr>
            <a:r>
              <a:rPr lang="en-US" sz="2800" b="1" dirty="0">
                <a:solidFill>
                  <a:srgbClr val="7030A0"/>
                </a:solidFill>
              </a:rPr>
              <a:t>Web: </a:t>
            </a:r>
            <a:r>
              <a:rPr lang="en-US" sz="2800" b="1" dirty="0">
                <a:solidFill>
                  <a:srgbClr val="7030A0"/>
                </a:solidFill>
                <a:hlinkClick r:id="rId2"/>
              </a:rPr>
              <a:t>www.ellseelearning.weebly.com</a:t>
            </a:r>
            <a:endParaRPr lang="en-US" sz="2800" b="1" dirty="0">
              <a:solidFill>
                <a:srgbClr val="7030A0"/>
              </a:solidFill>
            </a:endParaRPr>
          </a:p>
        </p:txBody>
      </p:sp>
      <p:sp>
        <p:nvSpPr>
          <p:cNvPr id="5" name="Footer Placeholder 4"/>
          <p:cNvSpPr>
            <a:spLocks noGrp="1"/>
          </p:cNvSpPr>
          <p:nvPr>
            <p:ph type="ftr" sz="quarter" idx="11"/>
          </p:nvPr>
        </p:nvSpPr>
        <p:spPr/>
        <p:txBody>
          <a:bodyPr/>
          <a:lstStyle/>
          <a:p>
            <a:r>
              <a:rPr lang="en-US" smtClean="0"/>
              <a:t>Laura Connor 2013</a:t>
            </a:r>
            <a:endParaRPr lang="en-US"/>
          </a:p>
        </p:txBody>
      </p:sp>
    </p:spTree>
    <p:extLst>
      <p:ext uri="{BB962C8B-B14F-4D97-AF65-F5344CB8AC3E}">
        <p14:creationId xmlns:p14="http://schemas.microsoft.com/office/powerpoint/2010/main" val="106501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2.bp.blogspot.com/-QiPs-VZkcFk/UWRoxqLqrmI/AAAAAAAAFnY/iHtC1OPnOR4/s400/Film+Engli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007"/>
            <a:ext cx="8762999" cy="6297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6210" y="21472"/>
            <a:ext cx="5150577" cy="584775"/>
          </a:xfrm>
          <a:prstGeom prst="rect">
            <a:avLst/>
          </a:prstGeom>
          <a:noFill/>
        </p:spPr>
        <p:txBody>
          <a:bodyPr wrap="none" rtlCol="0">
            <a:spAutoFit/>
          </a:bodyPr>
          <a:lstStyle/>
          <a:p>
            <a:r>
              <a:rPr lang="en-US" sz="3200" dirty="0" smtClean="0">
                <a:hlinkClick r:id="rId4"/>
              </a:rPr>
              <a:t>http://www.film-english.com</a:t>
            </a:r>
            <a:endParaRPr lang="en-US" sz="3200" dirty="0"/>
          </a:p>
        </p:txBody>
      </p:sp>
      <p:sp>
        <p:nvSpPr>
          <p:cNvPr id="3" name="Footer Placeholder 2"/>
          <p:cNvSpPr>
            <a:spLocks noGrp="1"/>
          </p:cNvSpPr>
          <p:nvPr>
            <p:ph type="ftr" sz="quarter" idx="11"/>
          </p:nvPr>
        </p:nvSpPr>
        <p:spPr/>
        <p:txBody>
          <a:bodyPr/>
          <a:lstStyle/>
          <a:p>
            <a:r>
              <a:rPr lang="en-US" smtClean="0"/>
              <a:t>Laura Connor 2013</a:t>
            </a:r>
            <a:endParaRPr lang="en-US"/>
          </a:p>
        </p:txBody>
      </p:sp>
    </p:spTree>
    <p:extLst>
      <p:ext uri="{BB962C8B-B14F-4D97-AF65-F5344CB8AC3E}">
        <p14:creationId xmlns:p14="http://schemas.microsoft.com/office/powerpoint/2010/main" val="71331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3962400" cy="563562"/>
          </a:xfrm>
        </p:spPr>
        <p:txBody>
          <a:bodyPr/>
          <a:lstStyle/>
          <a:p>
            <a:r>
              <a:rPr lang="en-US" dirty="0" smtClean="0"/>
              <a:t>Best Video Websites</a:t>
            </a:r>
            <a:endParaRPr lang="en-US" dirty="0"/>
          </a:p>
        </p:txBody>
      </p:sp>
      <p:pic>
        <p:nvPicPr>
          <p:cNvPr id="9220" name="Picture 4" descr="http://naha1.files.wordpress.com/2010/11/clipart_tim-mob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45" y="3114675"/>
            <a:ext cx="1838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0" y="1295400"/>
            <a:ext cx="8763000" cy="5562600"/>
          </a:xfrm>
        </p:spPr>
        <p:txBody>
          <a:bodyPr>
            <a:normAutofit fontScale="92500" lnSpcReduction="20000"/>
          </a:bodyPr>
          <a:lstStyle/>
          <a:p>
            <a:pPr>
              <a:lnSpc>
                <a:spcPct val="160000"/>
              </a:lnSpc>
            </a:pPr>
            <a:r>
              <a:rPr lang="en-US" dirty="0" smtClean="0"/>
              <a:t>BrainPop.com has educational videos </a:t>
            </a:r>
            <a:r>
              <a:rPr lang="en-US" dirty="0"/>
              <a:t>that focus on </a:t>
            </a:r>
            <a:r>
              <a:rPr lang="en-US" dirty="0" smtClean="0"/>
              <a:t>different </a:t>
            </a:r>
            <a:r>
              <a:rPr lang="en-US" dirty="0"/>
              <a:t>content areas </a:t>
            </a:r>
            <a:endParaRPr lang="en-US" dirty="0" smtClean="0"/>
          </a:p>
          <a:p>
            <a:pPr>
              <a:lnSpc>
                <a:spcPct val="160000"/>
              </a:lnSpc>
            </a:pPr>
            <a:r>
              <a:rPr lang="en-US" dirty="0" smtClean="0"/>
              <a:t>Lesson </a:t>
            </a:r>
            <a:r>
              <a:rPr lang="en-US" dirty="0"/>
              <a:t>plans, student activities with each short video lesson</a:t>
            </a:r>
            <a:r>
              <a:rPr lang="en-US" dirty="0" smtClean="0"/>
              <a:t>.</a:t>
            </a:r>
          </a:p>
          <a:p>
            <a:pPr>
              <a:lnSpc>
                <a:spcPct val="160000"/>
              </a:lnSpc>
            </a:pPr>
            <a:r>
              <a:rPr lang="en-US" dirty="0" smtClean="0"/>
              <a:t>Can be used as a warm up in your lesson or as a listening activity with a small group activity after</a:t>
            </a:r>
          </a:p>
          <a:p>
            <a:pPr>
              <a:lnSpc>
                <a:spcPct val="160000"/>
              </a:lnSpc>
            </a:pPr>
            <a:r>
              <a:rPr lang="en-US" dirty="0" smtClean="0"/>
              <a:t>ESP, vocabulary, listening, speaking, reading &amp; writing.</a:t>
            </a:r>
          </a:p>
          <a:p>
            <a:pPr>
              <a:lnSpc>
                <a:spcPct val="160000"/>
              </a:lnSpc>
            </a:pPr>
            <a:r>
              <a:rPr lang="en-US" b="1" dirty="0" smtClean="0"/>
              <a:t>Cost</a:t>
            </a:r>
            <a:r>
              <a:rPr lang="en-US" dirty="0" smtClean="0"/>
              <a:t>: Limited use is free.  Can buy a subscription </a:t>
            </a:r>
          </a:p>
          <a:p>
            <a:pPr marL="0" indent="0">
              <a:lnSpc>
                <a:spcPct val="160000"/>
              </a:lnSpc>
              <a:buNone/>
            </a:pPr>
            <a:r>
              <a:rPr lang="en-US" dirty="0"/>
              <a:t> </a:t>
            </a:r>
            <a:r>
              <a:rPr lang="en-US" dirty="0" smtClean="0"/>
              <a:t>  for full access to videos and lessons.</a:t>
            </a:r>
          </a:p>
          <a:p>
            <a:pPr>
              <a:lnSpc>
                <a:spcPct val="160000"/>
              </a:lnSpc>
            </a:pPr>
            <a:r>
              <a:rPr lang="en-US" dirty="0" smtClean="0"/>
              <a:t>Good for Beginner-Intermediate in Primary &amp; Secondary 	        grade levels.</a:t>
            </a:r>
          </a:p>
        </p:txBody>
      </p:sp>
      <p:sp>
        <p:nvSpPr>
          <p:cNvPr id="4" name="Rectangle 3"/>
          <p:cNvSpPr/>
          <p:nvPr/>
        </p:nvSpPr>
        <p:spPr>
          <a:xfrm>
            <a:off x="228600" y="685800"/>
            <a:ext cx="2922595" cy="830997"/>
          </a:xfrm>
          <a:prstGeom prst="rect">
            <a:avLst/>
          </a:prstGeom>
          <a:noFill/>
        </p:spPr>
        <p:txBody>
          <a:bodyPr wrap="none" lIns="91440" tIns="45720" rIns="91440" bIns="45720">
            <a:spAutoFit/>
          </a:bodyPr>
          <a:lstStyle/>
          <a:p>
            <a:pPr algn="ctr"/>
            <a:r>
              <a:rPr lang="en-US" sz="4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BrainPop</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4724400" y="501134"/>
            <a:ext cx="3796937" cy="369332"/>
          </a:xfrm>
          <a:prstGeom prst="rect">
            <a:avLst/>
          </a:prstGeom>
        </p:spPr>
        <p:txBody>
          <a:bodyPr wrap="none">
            <a:spAutoFit/>
          </a:bodyPr>
          <a:lstStyle/>
          <a:p>
            <a:r>
              <a:rPr lang="en-US" dirty="0">
                <a:hlinkClick r:id="rId4"/>
              </a:rPr>
              <a:t>http://www.brainpop.com/free_stuff/</a:t>
            </a:r>
            <a:endParaRPr lang="en-US" dirty="0"/>
          </a:p>
        </p:txBody>
      </p:sp>
      <p:sp>
        <p:nvSpPr>
          <p:cNvPr id="6" name="Footer Placeholder 5"/>
          <p:cNvSpPr>
            <a:spLocks noGrp="1"/>
          </p:cNvSpPr>
          <p:nvPr>
            <p:ph type="ftr" sz="quarter" idx="16"/>
          </p:nvPr>
        </p:nvSpPr>
        <p:spPr/>
        <p:txBody>
          <a:bodyPr/>
          <a:lstStyle/>
          <a:p>
            <a:r>
              <a:rPr lang="en-US" smtClean="0"/>
              <a:t>Laura Connor 2013</a:t>
            </a:r>
            <a:endParaRPr lang="en-US"/>
          </a:p>
        </p:txBody>
      </p:sp>
    </p:spTree>
    <p:extLst>
      <p:ext uri="{BB962C8B-B14F-4D97-AF65-F5344CB8AC3E}">
        <p14:creationId xmlns:p14="http://schemas.microsoft.com/office/powerpoint/2010/main" val="51042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jeaninegottko.edublogs.org/files/2012/09/BrainPOP-BrainPOP-Educators-Homepage-Free-Tips-Tools-12annv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4964"/>
            <a:ext cx="8829098"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20134"/>
            <a:ext cx="5032211" cy="369332"/>
          </a:xfrm>
          <a:prstGeom prst="rect">
            <a:avLst/>
          </a:prstGeom>
          <a:noFill/>
        </p:spPr>
        <p:txBody>
          <a:bodyPr wrap="none" rtlCol="0">
            <a:spAutoFit/>
          </a:bodyPr>
          <a:lstStyle/>
          <a:p>
            <a:r>
              <a:rPr lang="en-US" dirty="0" smtClean="0"/>
              <a:t>http://</a:t>
            </a:r>
            <a:r>
              <a:rPr lang="en-US" dirty="0" smtClean="0">
                <a:hlinkClick r:id="rId2"/>
              </a:rPr>
              <a:t>www.brainpop.com/educators/community</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Laura Connor 2013</a:t>
            </a:r>
            <a:endParaRPr lang="en-US"/>
          </a:p>
        </p:txBody>
      </p:sp>
    </p:spTree>
    <p:extLst>
      <p:ext uri="{BB962C8B-B14F-4D97-AF65-F5344CB8AC3E}">
        <p14:creationId xmlns:p14="http://schemas.microsoft.com/office/powerpoint/2010/main" val="936184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Laura Connor 2013</a:t>
            </a:r>
            <a:endParaRPr lang="en-US"/>
          </a:p>
        </p:txBody>
      </p:sp>
      <p:sp>
        <p:nvSpPr>
          <p:cNvPr id="6" name="Rectangle 5"/>
          <p:cNvSpPr/>
          <p:nvPr/>
        </p:nvSpPr>
        <p:spPr>
          <a:xfrm>
            <a:off x="152400" y="76200"/>
            <a:ext cx="563474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Flocabulary.com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8" t="7353" r="11933" b="6250"/>
          <a:stretch/>
        </p:blipFill>
        <p:spPr bwMode="auto">
          <a:xfrm>
            <a:off x="-14287" y="1371601"/>
            <a:ext cx="9113652" cy="545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07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4" name="Footer Placeholder 3"/>
          <p:cNvSpPr>
            <a:spLocks noGrp="1"/>
          </p:cNvSpPr>
          <p:nvPr>
            <p:ph type="ftr" sz="quarter" idx="16"/>
          </p:nvPr>
        </p:nvSpPr>
        <p:spPr/>
        <p:txBody>
          <a:bodyPr/>
          <a:lstStyle/>
          <a:p>
            <a:r>
              <a:rPr lang="en-US" smtClean="0"/>
              <a:t>Laura Connor 2013</a:t>
            </a: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63" t="8203" r="9737" b="6250"/>
          <a:stretch/>
        </p:blipFill>
        <p:spPr bwMode="auto">
          <a:xfrm>
            <a:off x="91198" y="1371600"/>
            <a:ext cx="8986837" cy="536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304800"/>
            <a:ext cx="6261458" cy="830997"/>
          </a:xfrm>
          <a:prstGeom prst="rect">
            <a:avLst/>
          </a:prstGeom>
        </p:spPr>
        <p:txBody>
          <a:bodyPr wrap="none">
            <a:spAutoFit/>
          </a:bodyPr>
          <a:lstStyle/>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Awesome stories</a:t>
            </a:r>
          </a:p>
        </p:txBody>
      </p:sp>
    </p:spTree>
    <p:extLst>
      <p:ext uri="{BB962C8B-B14F-4D97-AF65-F5344CB8AC3E}">
        <p14:creationId xmlns:p14="http://schemas.microsoft.com/office/powerpoint/2010/main" val="403368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Laura Connor 2013</a:t>
            </a:r>
            <a:endParaRPr lang="en-US"/>
          </a:p>
        </p:txBody>
      </p:sp>
      <p:sp>
        <p:nvSpPr>
          <p:cNvPr id="5" name="Rectangle 4"/>
          <p:cNvSpPr/>
          <p:nvPr/>
        </p:nvSpPr>
        <p:spPr>
          <a:xfrm>
            <a:off x="762000" y="46714"/>
            <a:ext cx="7981544"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Teaching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materials</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websites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48" t="7422" r="16545" b="6250"/>
          <a:stretch/>
        </p:blipFill>
        <p:spPr bwMode="auto">
          <a:xfrm>
            <a:off x="155978" y="834307"/>
            <a:ext cx="2754407" cy="205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3272" y="3348270"/>
            <a:ext cx="2217275" cy="461665"/>
          </a:xfrm>
          <a:prstGeom prst="rect">
            <a:avLst/>
          </a:prstGeom>
        </p:spPr>
        <p:txBody>
          <a:bodyPr wrap="none">
            <a:spAutoFit/>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Funbrain.com</a:t>
            </a:r>
          </a:p>
        </p:txBody>
      </p:sp>
      <p:sp>
        <p:nvSpPr>
          <p:cNvPr id="7" name="Rectangle 6"/>
          <p:cNvSpPr/>
          <p:nvPr/>
        </p:nvSpPr>
        <p:spPr>
          <a:xfrm>
            <a:off x="229911" y="4034135"/>
            <a:ext cx="1963999" cy="461665"/>
          </a:xfrm>
          <a:prstGeom prst="rect">
            <a:avLst/>
          </a:prstGeom>
        </p:spPr>
        <p:txBody>
          <a:bodyPr wrap="none">
            <a:spAutoFit/>
          </a:bodyPr>
          <a:lstStyle/>
          <a:p>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neok12.com</a:t>
            </a:r>
            <a:endParaRPr lang="en-US" sz="2400" dirty="0"/>
          </a:p>
        </p:txBody>
      </p:sp>
      <p:sp>
        <p:nvSpPr>
          <p:cNvPr id="8" name="Rectangle 7"/>
          <p:cNvSpPr/>
          <p:nvPr/>
        </p:nvSpPr>
        <p:spPr>
          <a:xfrm>
            <a:off x="216263" y="4975830"/>
            <a:ext cx="3101362" cy="1569660"/>
          </a:xfrm>
          <a:prstGeom prst="rect">
            <a:avLst/>
          </a:prstGeom>
        </p:spPr>
        <p:txBody>
          <a:bodyPr wrap="non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Manythings.org</a:t>
            </a: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ReadWriteThink.org</a:t>
            </a:r>
            <a:endParaRPr lang="en-US" sz="2400" dirty="0"/>
          </a:p>
        </p:txBody>
      </p:sp>
      <p:sp>
        <p:nvSpPr>
          <p:cNvPr id="2" name="Cloud Callout 1"/>
          <p:cNvSpPr/>
          <p:nvPr/>
        </p:nvSpPr>
        <p:spPr>
          <a:xfrm>
            <a:off x="4495800" y="1801040"/>
            <a:ext cx="4419600" cy="26947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erlin Sans FB" panose="020E0602020502020306" pitchFamily="34" charset="0"/>
              </a:rPr>
              <a:t>Well that was easy!</a:t>
            </a:r>
          </a:p>
          <a:p>
            <a:pPr algn="ctr"/>
            <a:r>
              <a:rPr lang="en-US" dirty="0" smtClean="0">
                <a:latin typeface="Berlin Sans FB" panose="020E0602020502020306" pitchFamily="34" charset="0"/>
              </a:rPr>
              <a:t>Here You Can Find:</a:t>
            </a:r>
          </a:p>
          <a:p>
            <a:pPr algn="ctr"/>
            <a:r>
              <a:rPr lang="en-US" dirty="0" smtClean="0">
                <a:latin typeface="Berlin Sans FB" panose="020E0602020502020306" pitchFamily="34" charset="0"/>
              </a:rPr>
              <a:t>Worksheets, lesson plans, classroom activities, new ideas, online quizzes, games, videos, audio, and more!  </a:t>
            </a:r>
            <a:endParaRPr lang="en-US" dirty="0">
              <a:latin typeface="Berlin Sans FB" panose="020E0602020502020306"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94" b="100000" l="9936" r="89904">
                        <a14:foregroundMark x1="38462" y1="57848" x2="54327" y2="56951"/>
                        <a14:foregroundMark x1="56731" y1="54036" x2="59615" y2="56054"/>
                        <a14:foregroundMark x1="17788" y1="98430" x2="18750" y2="87892"/>
                        <a14:foregroundMark x1="18750" y1="87892" x2="78686" y2="88789"/>
                        <a14:foregroundMark x1="78686" y1="88789" x2="76603" y2="99327"/>
                        <a14:foregroundMark x1="76122" y1="98430" x2="35096" y2="96188"/>
                        <a14:foregroundMark x1="18269" y1="93274" x2="19391" y2="98655"/>
                        <a14:foregroundMark x1="19391" y1="98655" x2="33013" y2="97758"/>
                        <a14:foregroundMark x1="37660" y1="43498" x2="46314" y2="41928"/>
                        <a14:foregroundMark x1="49519" y1="41256" x2="57372" y2="44843"/>
                        <a14:backgroundMark x1="65385" y1="13901" x2="75641" y2="21300"/>
                        <a14:backgroundMark x1="66026" y1="16143" x2="70032" y2="54036"/>
                        <a14:backgroundMark x1="70032" y1="54036" x2="86218" y2="50673"/>
                        <a14:backgroundMark x1="86218" y1="50673" x2="80609" y2="10090"/>
                        <a14:backgroundMark x1="11218" y1="70852" x2="27244" y2="72646"/>
                        <a14:backgroundMark x1="27244" y1="73094" x2="26282" y2="89686"/>
                        <a14:backgroundMark x1="26282" y1="89686" x2="10096" y2="90135"/>
                        <a14:backgroundMark x1="10096" y1="90135" x2="11378" y2="69731"/>
                        <a14:backgroundMark x1="10737" y1="72422" x2="18109" y2="86547"/>
                        <a14:backgroundMark x1="24519" y1="86323" x2="24519" y2="82735"/>
                        <a14:backgroundMark x1="21314" y1="85650" x2="25000" y2="85650"/>
                        <a14:backgroundMark x1="25000" y1="89462" x2="20353" y2="84305"/>
                        <a14:backgroundMark x1="25000" y1="86547" x2="25000" y2="86547"/>
                        <a14:backgroundMark x1="21314" y1="41031" x2="29327" y2="58969"/>
                        <a14:backgroundMark x1="63782" y1="90135" x2="73718" y2="88565"/>
                        <a14:backgroundMark x1="63782" y1="88789" x2="69071" y2="88789"/>
                        <a14:backgroundMark x1="78205" y1="96637" x2="82853" y2="87892"/>
                        <a14:backgroundMark x1="79006" y1="89238" x2="74359" y2="89462"/>
                        <a14:backgroundMark x1="59615" y1="10090" x2="62660" y2="20404"/>
                      </a14:backgroundRemoval>
                    </a14:imgEffect>
                  </a14:imgLayer>
                </a14:imgProps>
              </a:ext>
              <a:ext uri="{28A0092B-C50C-407E-A947-70E740481C1C}">
                <a14:useLocalDpi xmlns:a14="http://schemas.microsoft.com/office/drawing/2010/main" val="0"/>
              </a:ext>
            </a:extLst>
          </a:blip>
          <a:srcRect/>
          <a:stretch>
            <a:fillRect/>
          </a:stretch>
        </p:blipFill>
        <p:spPr bwMode="auto">
          <a:xfrm>
            <a:off x="2895600" y="3994781"/>
            <a:ext cx="4005938" cy="286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78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Laura Connor 2013</a:t>
            </a:r>
            <a:endParaRPr lang="en-US"/>
          </a:p>
        </p:txBody>
      </p:sp>
      <p:sp>
        <p:nvSpPr>
          <p:cNvPr id="7" name="Rectangle 6"/>
          <p:cNvSpPr/>
          <p:nvPr/>
        </p:nvSpPr>
        <p:spPr>
          <a:xfrm>
            <a:off x="228600" y="147935"/>
            <a:ext cx="34803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TED Talks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92" t="8333" r="17862" b="4883"/>
          <a:stretch/>
        </p:blipFill>
        <p:spPr bwMode="auto">
          <a:xfrm>
            <a:off x="0" y="1295399"/>
            <a:ext cx="7595462" cy="566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142961">
            <a:off x="6091644" y="717321"/>
            <a:ext cx="2648482" cy="707886"/>
          </a:xfrm>
          <a:prstGeom prst="rect">
            <a:avLst/>
          </a:prstGeom>
          <a:noFill/>
        </p:spPr>
        <p:txBody>
          <a:bodyPr wrap="none" rtlCol="0">
            <a:spAutoFit/>
          </a:bodyPr>
          <a:lstStyle/>
          <a:p>
            <a:r>
              <a:rPr lang="en-US" sz="4000" dirty="0" smtClean="0">
                <a:solidFill>
                  <a:schemeClr val="accent3"/>
                </a:solidFill>
                <a:latin typeface="Harlow Solid Italic" panose="04030604020F02020D02" pitchFamily="82" charset="0"/>
              </a:rPr>
              <a:t>Inspiration!</a:t>
            </a:r>
            <a:endParaRPr lang="en-US" sz="4000" dirty="0">
              <a:solidFill>
                <a:schemeClr val="accent3"/>
              </a:solidFill>
              <a:latin typeface="Harlow Solid Italic" panose="04030604020F02020D02" pitchFamily="82" charset="0"/>
            </a:endParaRPr>
          </a:p>
        </p:txBody>
      </p:sp>
    </p:spTree>
    <p:extLst>
      <p:ext uri="{BB962C8B-B14F-4D97-AF65-F5344CB8AC3E}">
        <p14:creationId xmlns:p14="http://schemas.microsoft.com/office/powerpoint/2010/main" val="85511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7467600" cy="1752600"/>
          </a:xfrm>
        </p:spPr>
        <p:txBody>
          <a:bodyPr/>
          <a:lstStyle/>
          <a:p>
            <a:r>
              <a:rPr lang="en-US" dirty="0" smtClean="0"/>
              <a:t>If you found today’s workshop helpful, you will love this website! </a:t>
            </a:r>
          </a:p>
          <a:p>
            <a:r>
              <a:rPr lang="en-US" dirty="0" smtClean="0"/>
              <a:t>It has great articles to inspire creativity and innovation in your lesson plans! </a:t>
            </a:r>
            <a:endParaRPr lang="en-US" dirty="0"/>
          </a:p>
        </p:txBody>
      </p:sp>
      <p:sp>
        <p:nvSpPr>
          <p:cNvPr id="5" name="Rectangle 4"/>
          <p:cNvSpPr/>
          <p:nvPr/>
        </p:nvSpPr>
        <p:spPr>
          <a:xfrm>
            <a:off x="1905000" y="399750"/>
            <a:ext cx="4872231"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TeachThought.com</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Footer Placeholder 6"/>
          <p:cNvSpPr>
            <a:spLocks noGrp="1"/>
          </p:cNvSpPr>
          <p:nvPr>
            <p:ph type="ftr" sz="quarter" idx="16"/>
          </p:nvPr>
        </p:nvSpPr>
        <p:spPr/>
        <p:txBody>
          <a:bodyPr/>
          <a:lstStyle/>
          <a:p>
            <a:r>
              <a:rPr lang="en-US" smtClean="0"/>
              <a:t>Laura Connor 2013</a:t>
            </a:r>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637" t="7043" r="41154" b="8387"/>
          <a:stretch/>
        </p:blipFill>
        <p:spPr bwMode="auto">
          <a:xfrm>
            <a:off x="423699" y="3035212"/>
            <a:ext cx="3232764" cy="38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65" t="12110" r="38287" b="8789"/>
          <a:stretch/>
        </p:blipFill>
        <p:spPr bwMode="auto">
          <a:xfrm>
            <a:off x="3657600" y="3220950"/>
            <a:ext cx="4346499" cy="363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31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5" y="159327"/>
            <a:ext cx="3352800" cy="685800"/>
          </a:xfrm>
        </p:spPr>
        <p:txBody>
          <a:bodyPr>
            <a:normAutofit fontScale="90000"/>
          </a:bodyPr>
          <a:lstStyle/>
          <a:p>
            <a:pPr algn="ctr"/>
            <a:r>
              <a:rPr lang="en-US" sz="4000" dirty="0" smtClean="0"/>
              <a:t>Podcasts</a:t>
            </a:r>
            <a:endParaRPr lang="en-US" sz="4000" dirty="0"/>
          </a:p>
        </p:txBody>
      </p:sp>
      <p:sp>
        <p:nvSpPr>
          <p:cNvPr id="3" name="Content Placeholder 2"/>
          <p:cNvSpPr>
            <a:spLocks noGrp="1"/>
          </p:cNvSpPr>
          <p:nvPr>
            <p:ph sz="quarter" idx="1"/>
          </p:nvPr>
        </p:nvSpPr>
        <p:spPr>
          <a:xfrm>
            <a:off x="230034" y="1676400"/>
            <a:ext cx="7191103" cy="1959428"/>
          </a:xfrm>
        </p:spPr>
        <p:txBody>
          <a:bodyPr>
            <a:normAutofit/>
          </a:bodyPr>
          <a:lstStyle/>
          <a:p>
            <a:r>
              <a:rPr lang="en-US" dirty="0"/>
              <a:t>A podcast is an</a:t>
            </a:r>
            <a:r>
              <a:rPr lang="en-US" b="1" dirty="0"/>
              <a:t> audio file</a:t>
            </a:r>
            <a:r>
              <a:rPr lang="en-US" dirty="0"/>
              <a:t> </a:t>
            </a:r>
            <a:r>
              <a:rPr lang="en-US" dirty="0" smtClean="0"/>
              <a:t>that you </a:t>
            </a:r>
            <a:r>
              <a:rPr lang="en-US" dirty="0"/>
              <a:t>download from the Internet. After you download it, you can listen to it on your </a:t>
            </a:r>
            <a:r>
              <a:rPr lang="en-US" dirty="0" smtClean="0"/>
              <a:t>computer, </a:t>
            </a:r>
            <a:r>
              <a:rPr lang="en-US" dirty="0" err="1" smtClean="0"/>
              <a:t>SmartPhone</a:t>
            </a:r>
            <a:r>
              <a:rPr lang="en-US" dirty="0" smtClean="0"/>
              <a:t>, </a:t>
            </a:r>
            <a:r>
              <a:rPr lang="en-US" dirty="0"/>
              <a:t>or </a:t>
            </a:r>
            <a:r>
              <a:rPr lang="en-US" dirty="0" smtClean="0"/>
              <a:t>an </a:t>
            </a:r>
            <a:r>
              <a:rPr lang="en-US" dirty="0"/>
              <a:t>MP3/portable music player (for example, an </a:t>
            </a:r>
            <a:r>
              <a:rPr lang="en-US" dirty="0" smtClean="0"/>
              <a:t>iPod). </a:t>
            </a:r>
          </a:p>
          <a:p>
            <a:pPr marL="0" indent="0">
              <a:buNone/>
            </a:pP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513"/>
          <a:stretch/>
        </p:blipFill>
        <p:spPr bwMode="auto">
          <a:xfrm>
            <a:off x="290945" y="3635828"/>
            <a:ext cx="3962400" cy="322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669" b="7286"/>
          <a:stretch/>
        </p:blipFill>
        <p:spPr bwMode="auto">
          <a:xfrm>
            <a:off x="6781800" y="152400"/>
            <a:ext cx="1972838" cy="199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7638" y="40386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3865" y="795984"/>
            <a:ext cx="6948055" cy="707886"/>
          </a:xfrm>
          <a:prstGeom prst="rect">
            <a:avLst/>
          </a:prstGeom>
          <a:noFill/>
        </p:spPr>
        <p:txBody>
          <a:bodyPr wrap="square" rtlCol="0">
            <a:spAutoFit/>
          </a:bodyPr>
          <a:lstStyle/>
          <a:p>
            <a:pPr algn="ctr"/>
            <a:r>
              <a:rPr lang="en-US" sz="2000" b="1" dirty="0" smtClean="0">
                <a:solidFill>
                  <a:schemeClr val="accent6">
                    <a:lumMod val="50000"/>
                  </a:schemeClr>
                </a:solidFill>
              </a:rPr>
              <a:t>Great for Listening Practice &amp;</a:t>
            </a:r>
          </a:p>
          <a:p>
            <a:pPr algn="ctr"/>
            <a:r>
              <a:rPr lang="en-US" sz="2000" b="1" dirty="0" smtClean="0">
                <a:solidFill>
                  <a:schemeClr val="accent6">
                    <a:lumMod val="50000"/>
                  </a:schemeClr>
                </a:solidFill>
              </a:rPr>
              <a:t>Learning Vocabulary for Specific Purposes </a:t>
            </a:r>
            <a:endParaRPr lang="en-US" sz="2000" b="1" dirty="0">
              <a:solidFill>
                <a:schemeClr val="accent6">
                  <a:lumMod val="50000"/>
                </a:schemeClr>
              </a:solidFill>
            </a:endParaRPr>
          </a:p>
        </p:txBody>
      </p:sp>
      <p:sp>
        <p:nvSpPr>
          <p:cNvPr id="5" name="Footer Placeholder 4"/>
          <p:cNvSpPr>
            <a:spLocks noGrp="1"/>
          </p:cNvSpPr>
          <p:nvPr>
            <p:ph type="ftr" sz="quarter" idx="16"/>
          </p:nvPr>
        </p:nvSpPr>
        <p:spPr/>
        <p:txBody>
          <a:bodyPr/>
          <a:lstStyle/>
          <a:p>
            <a:r>
              <a:rPr lang="en-US" smtClean="0"/>
              <a:t>Laura Connor 2013</a:t>
            </a:r>
            <a:endParaRPr lang="en-US"/>
          </a:p>
        </p:txBody>
      </p:sp>
    </p:spTree>
    <p:extLst>
      <p:ext uri="{BB962C8B-B14F-4D97-AF65-F5344CB8AC3E}">
        <p14:creationId xmlns:p14="http://schemas.microsoft.com/office/powerpoint/2010/main" val="3583385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352800" y="1447800"/>
            <a:ext cx="5562600" cy="4800600"/>
          </a:xfrm>
        </p:spPr>
        <p:txBody>
          <a:bodyPr>
            <a:normAutofit lnSpcReduction="10000"/>
          </a:bodyPr>
          <a:lstStyle/>
          <a:p>
            <a:pPr eaLnBrk="1" hangingPunct="1"/>
            <a:r>
              <a:rPr lang="en-US" altLang="en-US" sz="2400" dirty="0" smtClean="0">
                <a:solidFill>
                  <a:srgbClr val="17375E"/>
                </a:solidFill>
              </a:rPr>
              <a:t>Online </a:t>
            </a:r>
            <a:r>
              <a:rPr lang="en-US" altLang="en-US" sz="2400" dirty="0" smtClean="0">
                <a:solidFill>
                  <a:srgbClr val="17375E"/>
                </a:solidFill>
              </a:rPr>
              <a:t>&amp; DVD video game</a:t>
            </a:r>
          </a:p>
          <a:p>
            <a:pPr eaLnBrk="1" hangingPunct="1"/>
            <a:r>
              <a:rPr lang="en-US" altLang="en-US" sz="2400" dirty="0" smtClean="0">
                <a:solidFill>
                  <a:srgbClr val="17375E"/>
                </a:solidFill>
              </a:rPr>
              <a:t>American culture and language through interactive 3-D immersive gaming</a:t>
            </a:r>
            <a:br>
              <a:rPr lang="en-US" altLang="en-US" sz="2400" dirty="0" smtClean="0">
                <a:solidFill>
                  <a:srgbClr val="17375E"/>
                </a:solidFill>
              </a:rPr>
            </a:br>
            <a:r>
              <a:rPr lang="en-US" altLang="en-US" sz="1800" dirty="0" smtClean="0">
                <a:solidFill>
                  <a:srgbClr val="17375E"/>
                </a:solidFill>
              </a:rPr>
              <a:t>	</a:t>
            </a:r>
          </a:p>
          <a:p>
            <a:pPr eaLnBrk="1" hangingPunct="1"/>
            <a:r>
              <a:rPr lang="en-US" altLang="en-US" sz="2400" dirty="0" smtClean="0">
                <a:solidFill>
                  <a:srgbClr val="17375E"/>
                </a:solidFill>
              </a:rPr>
              <a:t>Features Include:</a:t>
            </a:r>
          </a:p>
          <a:p>
            <a:pPr lvl="1" eaLnBrk="1" hangingPunct="1">
              <a:buClr>
                <a:srgbClr val="17375E"/>
              </a:buClr>
            </a:pPr>
            <a:r>
              <a:rPr lang="en-US" altLang="en-US" sz="2100" dirty="0" smtClean="0">
                <a:solidFill>
                  <a:srgbClr val="17375E"/>
                </a:solidFill>
              </a:rPr>
              <a:t>7 chapters + illustrated comics</a:t>
            </a:r>
          </a:p>
          <a:p>
            <a:pPr lvl="1" eaLnBrk="1" hangingPunct="1">
              <a:buClr>
                <a:srgbClr val="17375E"/>
              </a:buClr>
            </a:pPr>
            <a:r>
              <a:rPr lang="en-US" altLang="en-US" sz="2100" dirty="0" smtClean="0">
                <a:solidFill>
                  <a:srgbClr val="17375E"/>
                </a:solidFill>
              </a:rPr>
              <a:t>Online and mobile language games</a:t>
            </a:r>
          </a:p>
          <a:p>
            <a:pPr lvl="1" eaLnBrk="1" hangingPunct="1">
              <a:buClr>
                <a:srgbClr val="17375E"/>
              </a:buClr>
            </a:pPr>
            <a:r>
              <a:rPr lang="en-US" altLang="en-US" sz="2100" dirty="0" smtClean="0">
                <a:solidFill>
                  <a:srgbClr val="17375E"/>
                </a:solidFill>
              </a:rPr>
              <a:t>Teacher’s manual</a:t>
            </a:r>
          </a:p>
          <a:p>
            <a:pPr lvl="1" eaLnBrk="1" hangingPunct="1">
              <a:buClr>
                <a:srgbClr val="17375E"/>
              </a:buClr>
            </a:pPr>
            <a:r>
              <a:rPr lang="en-US" altLang="en-US" sz="2100" dirty="0" smtClean="0">
                <a:solidFill>
                  <a:srgbClr val="17375E"/>
                </a:solidFill>
              </a:rPr>
              <a:t>Certificate of completion for each chapter</a:t>
            </a:r>
          </a:p>
          <a:p>
            <a:pPr lvl="1" eaLnBrk="1" hangingPunct="1">
              <a:buClr>
                <a:srgbClr val="17375E"/>
              </a:buClr>
            </a:pPr>
            <a:r>
              <a:rPr lang="en-US" altLang="en-US" sz="2100" dirty="0" smtClean="0">
                <a:solidFill>
                  <a:srgbClr val="17375E"/>
                </a:solidFill>
              </a:rPr>
              <a:t>Links to key State Department, federal agency and U.S. educational sites </a:t>
            </a:r>
          </a:p>
          <a:p>
            <a:pPr lvl="1" eaLnBrk="1" hangingPunct="1">
              <a:buClr>
                <a:srgbClr val="17375E"/>
              </a:buClr>
            </a:pPr>
            <a:endParaRPr lang="en-US" altLang="en-US" sz="2100" dirty="0" smtClean="0">
              <a:solidFill>
                <a:srgbClr val="17375E"/>
              </a:solidFill>
            </a:endParaRPr>
          </a:p>
        </p:txBody>
      </p:sp>
      <p:pic>
        <p:nvPicPr>
          <p:cNvPr id="16388" name="Picture 1" descr="Ch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524000"/>
            <a:ext cx="2960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Ch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738" y="3962400"/>
            <a:ext cx="29400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1600" y="152400"/>
            <a:ext cx="591700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TRACE EFFECTS</a:t>
            </a:r>
            <a:endParaRPr lang="en-US" sz="5400" b="1" cap="none" spc="0" dirty="0">
              <a:ln/>
              <a:solidFill>
                <a:schemeClr val="accent3"/>
              </a:solidFill>
              <a:effectLst/>
            </a:endParaRPr>
          </a:p>
        </p:txBody>
      </p:sp>
      <p:sp>
        <p:nvSpPr>
          <p:cNvPr id="4" name="TextBox 3"/>
          <p:cNvSpPr txBox="1"/>
          <p:nvPr/>
        </p:nvSpPr>
        <p:spPr>
          <a:xfrm>
            <a:off x="1995969" y="909008"/>
            <a:ext cx="4746812" cy="369332"/>
          </a:xfrm>
          <a:prstGeom prst="rect">
            <a:avLst/>
          </a:prstGeom>
          <a:noFill/>
        </p:spPr>
        <p:txBody>
          <a:bodyPr wrap="none" rtlCol="0">
            <a:spAutoFit/>
          </a:bodyPr>
          <a:lstStyle/>
          <a:p>
            <a:r>
              <a:rPr lang="en-US" dirty="0" smtClean="0">
                <a:solidFill>
                  <a:srgbClr val="0070C0"/>
                </a:solidFill>
                <a:latin typeface="Berlin Sans FB" panose="020E0602020502020306" pitchFamily="34" charset="0"/>
              </a:rPr>
              <a:t>Developed for EFL by the US State Department</a:t>
            </a:r>
            <a:endParaRPr lang="en-US" dirty="0">
              <a:solidFill>
                <a:srgbClr val="0070C0"/>
              </a:solidFill>
              <a:latin typeface="Berlin Sans FB" panose="020E0602020502020306" pitchFamily="34" charset="0"/>
            </a:endParaRPr>
          </a:p>
        </p:txBody>
      </p:sp>
    </p:spTree>
    <p:extLst>
      <p:ext uri="{BB962C8B-B14F-4D97-AF65-F5344CB8AC3E}">
        <p14:creationId xmlns:p14="http://schemas.microsoft.com/office/powerpoint/2010/main" val="16825012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655638"/>
          </a:xfrm>
        </p:spPr>
        <p:txBody>
          <a:bodyPr/>
          <a:lstStyle/>
          <a:p>
            <a:r>
              <a:rPr lang="en-US" dirty="0" smtClean="0"/>
              <a:t>Today’s “Online” Agenda:</a:t>
            </a:r>
            <a:endParaRPr lang="en-US" dirty="0"/>
          </a:p>
        </p:txBody>
      </p:sp>
      <p:pic>
        <p:nvPicPr>
          <p:cNvPr id="4100" name="Picture 4" descr="http://teachers.greenville.k12.sc.us/sites/cganske/Miss%20Collins%20and%20Mrs%20Loopers%20Claass/Pictures/working%20togeth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778" y="4038600"/>
            <a:ext cx="2572315" cy="26770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457200" y="1143000"/>
            <a:ext cx="8305800" cy="3276600"/>
          </a:xfrm>
        </p:spPr>
        <p:txBody>
          <a:bodyPr>
            <a:normAutofit/>
          </a:bodyPr>
          <a:lstStyle/>
          <a:p>
            <a:pPr>
              <a:lnSpc>
                <a:spcPct val="150000"/>
              </a:lnSpc>
            </a:pPr>
            <a:r>
              <a:rPr lang="en-US" dirty="0" smtClean="0"/>
              <a:t>How technology can improve English learning</a:t>
            </a:r>
          </a:p>
          <a:p>
            <a:pPr>
              <a:lnSpc>
                <a:spcPct val="150000"/>
              </a:lnSpc>
            </a:pPr>
            <a:r>
              <a:rPr lang="en-US" dirty="0" smtClean="0"/>
              <a:t>How to use technology in your lessons</a:t>
            </a:r>
          </a:p>
          <a:p>
            <a:pPr>
              <a:lnSpc>
                <a:spcPct val="150000"/>
              </a:lnSpc>
            </a:pPr>
            <a:r>
              <a:rPr lang="en-US" dirty="0" smtClean="0"/>
              <a:t>Top 10 Teacher Resource Websites </a:t>
            </a:r>
          </a:p>
          <a:p>
            <a:pPr>
              <a:lnSpc>
                <a:spcPct val="150000"/>
              </a:lnSpc>
            </a:pPr>
            <a:r>
              <a:rPr lang="en-US" dirty="0" smtClean="0"/>
              <a:t>Trace Effects</a:t>
            </a:r>
            <a:endParaRPr lang="en-US" dirty="0"/>
          </a:p>
        </p:txBody>
      </p:sp>
      <p:pic>
        <p:nvPicPr>
          <p:cNvPr id="4098" name="Picture 2" descr="Apple produ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586514"/>
            <a:ext cx="480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r>
              <a:rPr lang="en-US" smtClean="0"/>
              <a:t>Laura Connor 2013</a:t>
            </a:r>
            <a:endParaRPr lang="en-US"/>
          </a:p>
        </p:txBody>
      </p:sp>
    </p:spTree>
    <p:extLst>
      <p:ext uri="{BB962C8B-B14F-4D97-AF65-F5344CB8AC3E}">
        <p14:creationId xmlns:p14="http://schemas.microsoft.com/office/powerpoint/2010/main" val="182567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descr="Screen shot 2012-07-24 at 7.50.5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41"/>
          <p:cNvSpPr>
            <a:spLocks noChangeArrowheads="1"/>
          </p:cNvSpPr>
          <p:nvPr/>
        </p:nvSpPr>
        <p:spPr bwMode="auto">
          <a:xfrm>
            <a:off x="0" y="-90488"/>
            <a:ext cx="9144000" cy="703897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Tw Cen MT" pitchFamily="34" charset="0"/>
            </a:endParaRPr>
          </a:p>
        </p:txBody>
      </p:sp>
    </p:spTree>
    <p:extLst>
      <p:ext uri="{BB962C8B-B14F-4D97-AF65-F5344CB8AC3E}">
        <p14:creationId xmlns:p14="http://schemas.microsoft.com/office/powerpoint/2010/main" val="37452283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46"/>
          <p:cNvSpPr>
            <a:spLocks noChangeArrowheads="1"/>
          </p:cNvSpPr>
          <p:nvPr/>
        </p:nvSpPr>
        <p:spPr bwMode="auto">
          <a:xfrm>
            <a:off x="268288" y="122238"/>
            <a:ext cx="8607425" cy="66135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Tw Cen MT" pitchFamily="34" charset="0"/>
            </a:endParaRPr>
          </a:p>
        </p:txBody>
      </p:sp>
    </p:spTree>
    <p:extLst>
      <p:ext uri="{BB962C8B-B14F-4D97-AF65-F5344CB8AC3E}">
        <p14:creationId xmlns:p14="http://schemas.microsoft.com/office/powerpoint/2010/main" val="1434106624"/>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8989" y="1371600"/>
            <a:ext cx="3962433" cy="396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6"/>
          </p:nvPr>
        </p:nvSpPr>
        <p:spPr/>
        <p:txBody>
          <a:bodyPr/>
          <a:lstStyle/>
          <a:p>
            <a:r>
              <a:rPr lang="en-US" smtClean="0"/>
              <a:t>Laura Connor 2013</a:t>
            </a:r>
            <a:endParaRPr lang="en-US"/>
          </a:p>
        </p:txBody>
      </p:sp>
      <p:sp>
        <p:nvSpPr>
          <p:cNvPr id="5" name="Rectangle 4"/>
          <p:cNvSpPr/>
          <p:nvPr/>
        </p:nvSpPr>
        <p:spPr>
          <a:xfrm>
            <a:off x="2558852" y="304800"/>
            <a:ext cx="426270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1676400" y="5486400"/>
            <a:ext cx="6027612" cy="1200329"/>
          </a:xfrm>
          <a:prstGeom prst="rect">
            <a:avLst/>
          </a:prstGeom>
          <a:noFill/>
        </p:spPr>
        <p:txBody>
          <a:bodyPr wrap="none" rtlCol="0">
            <a:spAutoFit/>
          </a:bodyPr>
          <a:lstStyle/>
          <a:p>
            <a:pPr algn="ctr"/>
            <a:r>
              <a:rPr lang="en-US" sz="2400" b="1" dirty="0" smtClean="0">
                <a:solidFill>
                  <a:srgbClr val="0070C0"/>
                </a:solidFill>
                <a:latin typeface="Berlin Sans FB" panose="020E0602020502020306" pitchFamily="34" charset="0"/>
                <a:hlinkClick r:id="rId3"/>
              </a:rPr>
              <a:t>LCONNOR416@GMAIL.COM</a:t>
            </a:r>
            <a:endParaRPr lang="en-US" sz="2400" b="1" dirty="0" smtClean="0">
              <a:solidFill>
                <a:srgbClr val="0070C0"/>
              </a:solidFill>
              <a:latin typeface="Berlin Sans FB" panose="020E0602020502020306" pitchFamily="34" charset="0"/>
            </a:endParaRPr>
          </a:p>
          <a:p>
            <a:pPr algn="ctr"/>
            <a:endParaRPr lang="en-US" sz="2400" b="1" dirty="0">
              <a:solidFill>
                <a:srgbClr val="0070C0"/>
              </a:solidFill>
              <a:latin typeface="Berlin Sans FB" panose="020E0602020502020306" pitchFamily="34" charset="0"/>
            </a:endParaRPr>
          </a:p>
          <a:p>
            <a:pPr algn="ctr"/>
            <a:r>
              <a:rPr lang="en-US" sz="2400" b="1" dirty="0" smtClean="0">
                <a:solidFill>
                  <a:srgbClr val="0070C0"/>
                </a:solidFill>
                <a:latin typeface="Berlin Sans FB" panose="020E0602020502020306" pitchFamily="34" charset="0"/>
              </a:rPr>
              <a:t>WWW.ELLSEELEARNING.WEEBLY.COM</a:t>
            </a:r>
            <a:endParaRPr lang="en-US" sz="2400" b="1" dirty="0">
              <a:solidFill>
                <a:srgbClr val="0070C0"/>
              </a:solidFill>
              <a:latin typeface="Berlin Sans FB" panose="020E0602020502020306" pitchFamily="34" charset="0"/>
            </a:endParaRPr>
          </a:p>
        </p:txBody>
      </p:sp>
    </p:spTree>
    <p:extLst>
      <p:ext uri="{BB962C8B-B14F-4D97-AF65-F5344CB8AC3E}">
        <p14:creationId xmlns:p14="http://schemas.microsoft.com/office/powerpoint/2010/main" val="242782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969"/>
            <a:ext cx="9067800" cy="769441"/>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Benefits of Technology Learning: </a:t>
            </a:r>
          </a:p>
        </p:txBody>
      </p:sp>
      <p:sp>
        <p:nvSpPr>
          <p:cNvPr id="3" name="Rectangle 2"/>
          <p:cNvSpPr/>
          <p:nvPr/>
        </p:nvSpPr>
        <p:spPr>
          <a:xfrm>
            <a:off x="581236" y="2125223"/>
            <a:ext cx="4572000" cy="369332"/>
          </a:xfrm>
          <a:prstGeom prst="rect">
            <a:avLst/>
          </a:prstGeom>
        </p:spPr>
        <p:txBody>
          <a:bodyPr>
            <a:spAutoFit/>
          </a:bodyPr>
          <a:lstStyle/>
          <a:p>
            <a:r>
              <a:rPr lang="en-US" dirty="0" smtClean="0"/>
              <a:t>. </a:t>
            </a:r>
            <a:endParaRPr lang="en-US" dirty="0"/>
          </a:p>
        </p:txBody>
      </p:sp>
      <p:sp>
        <p:nvSpPr>
          <p:cNvPr id="5" name="Content Placeholder 4"/>
          <p:cNvSpPr>
            <a:spLocks noGrp="1"/>
          </p:cNvSpPr>
          <p:nvPr>
            <p:ph sz="quarter" idx="1"/>
          </p:nvPr>
        </p:nvSpPr>
        <p:spPr>
          <a:xfrm>
            <a:off x="228600" y="1180980"/>
            <a:ext cx="8458200" cy="3200400"/>
          </a:xfrm>
        </p:spPr>
        <p:txBody>
          <a:bodyPr>
            <a:noAutofit/>
          </a:bodyPr>
          <a:lstStyle/>
          <a:p>
            <a:r>
              <a:rPr lang="en-US" sz="2800" dirty="0" smtClean="0"/>
              <a:t>Preparation for competing in today’s workplace</a:t>
            </a:r>
          </a:p>
          <a:p>
            <a:pPr marL="274320" lvl="1">
              <a:spcBef>
                <a:spcPts val="600"/>
              </a:spcBef>
              <a:buSzPct val="70000"/>
              <a:buFont typeface="Wingdings"/>
              <a:buChar char=""/>
            </a:pPr>
            <a:r>
              <a:rPr lang="en-US" sz="2800" dirty="0"/>
              <a:t>Students become active in their roles as learners</a:t>
            </a:r>
          </a:p>
          <a:p>
            <a:endParaRPr lang="en-US" sz="2800" dirty="0" smtClean="0"/>
          </a:p>
          <a:p>
            <a:pPr marL="365760" lvl="1" indent="0">
              <a:buNone/>
            </a:pPr>
            <a:endParaRPr lang="en-US" sz="2800" dirty="0"/>
          </a:p>
        </p:txBody>
      </p:sp>
      <p:pic>
        <p:nvPicPr>
          <p:cNvPr id="11268" name="Picture 4" descr="http://4.bp.blogspot.com/-dY4BxJwxF7g/UCrFoaJflOI/AAAAAAAADQI/l3i8NJ2ywaw/s1600/cartoons-ylvl1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473643"/>
            <a:ext cx="5715000" cy="432593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10800000">
            <a:off x="159224" y="2517300"/>
            <a:ext cx="3733800" cy="3894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6"/>
          </p:nvPr>
        </p:nvSpPr>
        <p:spPr/>
        <p:txBody>
          <a:bodyPr/>
          <a:lstStyle/>
          <a:p>
            <a:r>
              <a:rPr lang="en-US" smtClean="0"/>
              <a:t>Laura Connor 2013</a:t>
            </a:r>
            <a:endParaRPr lang="en-US"/>
          </a:p>
        </p:txBody>
      </p:sp>
      <p:sp>
        <p:nvSpPr>
          <p:cNvPr id="9" name="Rectangle 8"/>
          <p:cNvSpPr/>
          <p:nvPr/>
        </p:nvSpPr>
        <p:spPr>
          <a:xfrm>
            <a:off x="1029696" y="3124200"/>
            <a:ext cx="1992853" cy="3416320"/>
          </a:xfrm>
          <a:prstGeom prst="rect">
            <a:avLst/>
          </a:prstGeom>
        </p:spPr>
        <p:txBody>
          <a:bodyPr wrap="none">
            <a:spAutoFit/>
          </a:bodyPr>
          <a:lstStyle/>
          <a:p>
            <a:pPr algn="ctr">
              <a:lnSpc>
                <a:spcPct val="200000"/>
              </a:lnSpc>
            </a:pPr>
            <a:r>
              <a:rPr lang="en-US" b="1" dirty="0" smtClean="0"/>
              <a:t>Collaboration</a:t>
            </a:r>
            <a:r>
              <a:rPr lang="en-US" dirty="0" smtClean="0"/>
              <a:t> </a:t>
            </a:r>
          </a:p>
          <a:p>
            <a:pPr algn="ctr">
              <a:lnSpc>
                <a:spcPct val="200000"/>
              </a:lnSpc>
            </a:pPr>
            <a:r>
              <a:rPr lang="en-US" b="1" dirty="0" smtClean="0"/>
              <a:t>Communication</a:t>
            </a:r>
          </a:p>
          <a:p>
            <a:pPr algn="ctr">
              <a:lnSpc>
                <a:spcPct val="200000"/>
              </a:lnSpc>
            </a:pPr>
            <a:r>
              <a:rPr lang="en-US" b="1" dirty="0" smtClean="0"/>
              <a:t>Self-Esteem</a:t>
            </a:r>
          </a:p>
          <a:p>
            <a:pPr algn="ctr">
              <a:lnSpc>
                <a:spcPct val="200000"/>
              </a:lnSpc>
            </a:pPr>
            <a:r>
              <a:rPr lang="en-US" b="1" dirty="0" smtClean="0"/>
              <a:t>Critical Thinking</a:t>
            </a:r>
          </a:p>
          <a:p>
            <a:pPr algn="ctr">
              <a:lnSpc>
                <a:spcPct val="200000"/>
              </a:lnSpc>
            </a:pPr>
            <a:r>
              <a:rPr lang="en-US" b="1" dirty="0" smtClean="0"/>
              <a:t>Creativity</a:t>
            </a:r>
          </a:p>
          <a:p>
            <a:pPr algn="ctr">
              <a:lnSpc>
                <a:spcPct val="200000"/>
              </a:lnSpc>
            </a:pPr>
            <a:r>
              <a:rPr lang="en-US" b="1" dirty="0" smtClean="0"/>
              <a:t>Engagement</a:t>
            </a:r>
            <a:endParaRPr lang="en-US" dirty="0"/>
          </a:p>
        </p:txBody>
      </p:sp>
    </p:spTree>
    <p:extLst>
      <p:ext uri="{BB962C8B-B14F-4D97-AF65-F5344CB8AC3E}">
        <p14:creationId xmlns:p14="http://schemas.microsoft.com/office/powerpoint/2010/main" val="248889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sangeles.bitter-lemons.com/files/2013/04/thumbs-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0"/>
            <a:ext cx="3276600" cy="2182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304800"/>
            <a:ext cx="7467600" cy="1143000"/>
          </a:xfrm>
        </p:spPr>
        <p:txBody>
          <a:bodyPr>
            <a:normAutofit/>
          </a:bodyPr>
          <a:lstStyle/>
          <a:p>
            <a:r>
              <a:rPr lang="en-US" sz="32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Benefits of Technology </a:t>
            </a:r>
            <a:r>
              <a:rPr lang="en-US" sz="32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YOU! </a:t>
            </a:r>
            <a:r>
              <a:rPr lang="en-US" sz="32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2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dirty="0"/>
          </a:p>
        </p:txBody>
      </p:sp>
      <p:sp>
        <p:nvSpPr>
          <p:cNvPr id="4" name="Footer Placeholder 3"/>
          <p:cNvSpPr>
            <a:spLocks noGrp="1"/>
          </p:cNvSpPr>
          <p:nvPr>
            <p:ph type="ftr" sz="quarter" idx="16"/>
          </p:nvPr>
        </p:nvSpPr>
        <p:spPr/>
        <p:txBody>
          <a:bodyPr/>
          <a:lstStyle/>
          <a:p>
            <a:r>
              <a:rPr lang="en-US" smtClean="0"/>
              <a:t>Laura Connor 2013</a:t>
            </a:r>
            <a:endParaRPr lang="en-US"/>
          </a:p>
        </p:txBody>
      </p:sp>
      <p:sp>
        <p:nvSpPr>
          <p:cNvPr id="6" name="Down Arrow 5"/>
          <p:cNvSpPr/>
          <p:nvPr/>
        </p:nvSpPr>
        <p:spPr>
          <a:xfrm rot="10800000">
            <a:off x="685797" y="1091232"/>
            <a:ext cx="6553202" cy="576676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8233" y="1695449"/>
            <a:ext cx="5128327" cy="5478423"/>
          </a:xfrm>
          <a:prstGeom prst="rect">
            <a:avLst/>
          </a:prstGeom>
          <a:noFill/>
        </p:spPr>
        <p:txBody>
          <a:bodyPr wrap="none" rtlCol="0">
            <a:spAutoFit/>
          </a:bodyPr>
          <a:lstStyle/>
          <a:p>
            <a:pPr algn="ctr">
              <a:lnSpc>
                <a:spcPct val="250000"/>
              </a:lnSpc>
            </a:pPr>
            <a:r>
              <a:rPr lang="en-US" sz="2000" b="1" dirty="0" smtClean="0"/>
              <a:t>YOUR English skills</a:t>
            </a:r>
          </a:p>
          <a:p>
            <a:pPr algn="ctr">
              <a:lnSpc>
                <a:spcPct val="250000"/>
              </a:lnSpc>
            </a:pPr>
            <a:r>
              <a:rPr lang="en-US" sz="2000" b="1" dirty="0" smtClean="0"/>
              <a:t>Teaching Methods</a:t>
            </a:r>
          </a:p>
          <a:p>
            <a:pPr algn="ctr">
              <a:lnSpc>
                <a:spcPct val="250000"/>
              </a:lnSpc>
            </a:pPr>
            <a:r>
              <a:rPr lang="en-US" sz="2000" b="1" dirty="0" smtClean="0"/>
              <a:t>Professional Development &amp; Networking</a:t>
            </a:r>
          </a:p>
          <a:p>
            <a:pPr algn="ctr">
              <a:lnSpc>
                <a:spcPct val="250000"/>
              </a:lnSpc>
            </a:pPr>
            <a:r>
              <a:rPr lang="en-US" sz="2000" b="1" dirty="0" smtClean="0"/>
              <a:t>New Ideas to Improve</a:t>
            </a:r>
          </a:p>
          <a:p>
            <a:pPr algn="ctr">
              <a:lnSpc>
                <a:spcPct val="250000"/>
              </a:lnSpc>
            </a:pPr>
            <a:r>
              <a:rPr lang="en-US" sz="2000" b="1" dirty="0" smtClean="0"/>
              <a:t>Current Texts &amp; Workbooks</a:t>
            </a:r>
          </a:p>
          <a:p>
            <a:pPr algn="ctr">
              <a:lnSpc>
                <a:spcPct val="250000"/>
              </a:lnSpc>
            </a:pPr>
            <a:r>
              <a:rPr lang="en-US" sz="2000" b="1" dirty="0" smtClean="0"/>
              <a:t>TIME SAVER!</a:t>
            </a:r>
          </a:p>
          <a:p>
            <a:pPr>
              <a:lnSpc>
                <a:spcPct val="250000"/>
              </a:lnSpc>
            </a:pPr>
            <a:endParaRPr lang="en-US" sz="2000" dirty="0"/>
          </a:p>
        </p:txBody>
      </p:sp>
    </p:spTree>
    <p:extLst>
      <p:ext uri="{BB962C8B-B14F-4D97-AF65-F5344CB8AC3E}">
        <p14:creationId xmlns:p14="http://schemas.microsoft.com/office/powerpoint/2010/main" val="71500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Use Technology in the Classroom:</a:t>
            </a:r>
            <a:endParaRPr lang="en-US" dirty="0"/>
          </a:p>
        </p:txBody>
      </p:sp>
      <p:sp>
        <p:nvSpPr>
          <p:cNvPr id="3" name="Content Placeholder 2"/>
          <p:cNvSpPr>
            <a:spLocks noGrp="1"/>
          </p:cNvSpPr>
          <p:nvPr>
            <p:ph sz="quarter" idx="1"/>
          </p:nvPr>
        </p:nvSpPr>
        <p:spPr/>
        <p:txBody>
          <a:bodyPr>
            <a:normAutofit/>
          </a:bodyPr>
          <a:lstStyle/>
          <a:p>
            <a:r>
              <a:rPr lang="en-US" dirty="0" smtClean="0"/>
              <a:t>Worksheets, quizzes</a:t>
            </a:r>
            <a:r>
              <a:rPr lang="en-US" dirty="0"/>
              <a:t>, </a:t>
            </a:r>
            <a:r>
              <a:rPr lang="en-US" dirty="0" smtClean="0"/>
              <a:t>flashcards</a:t>
            </a:r>
          </a:p>
          <a:p>
            <a:r>
              <a:rPr lang="en-US" dirty="0" smtClean="0"/>
              <a:t>Warm Up: Building Background Knowledge, Sparking Discussion, Giving New Information</a:t>
            </a:r>
          </a:p>
          <a:p>
            <a:r>
              <a:rPr lang="en-US" dirty="0" smtClean="0"/>
              <a:t>Small Group Activities</a:t>
            </a:r>
          </a:p>
          <a:p>
            <a:r>
              <a:rPr lang="en-US" dirty="0" smtClean="0"/>
              <a:t>Grammar Practice</a:t>
            </a:r>
          </a:p>
          <a:p>
            <a:r>
              <a:rPr lang="en-US" dirty="0" smtClean="0"/>
              <a:t>Writing guides: editing &amp; grammar help</a:t>
            </a:r>
          </a:p>
          <a:p>
            <a:r>
              <a:rPr lang="en-US" dirty="0" smtClean="0"/>
              <a:t>Vocabulary Study</a:t>
            </a:r>
          </a:p>
          <a:p>
            <a:r>
              <a:rPr lang="en-US" dirty="0" smtClean="0"/>
              <a:t>Games, videos, music, podcasts</a:t>
            </a:r>
          </a:p>
          <a:p>
            <a:r>
              <a:rPr lang="en-US" dirty="0" smtClean="0"/>
              <a:t>Homework</a:t>
            </a:r>
          </a:p>
          <a:p>
            <a:r>
              <a:rPr lang="en-US" dirty="0"/>
              <a:t>Project Based </a:t>
            </a:r>
            <a:r>
              <a:rPr lang="en-US" dirty="0" smtClean="0"/>
              <a:t>Learning: Student created websites, blogs, podcasts, and More!</a:t>
            </a:r>
          </a:p>
        </p:txBody>
      </p:sp>
      <p:sp>
        <p:nvSpPr>
          <p:cNvPr id="4" name="Footer Placeholder 3"/>
          <p:cNvSpPr>
            <a:spLocks noGrp="1"/>
          </p:cNvSpPr>
          <p:nvPr>
            <p:ph type="ftr" sz="quarter" idx="16"/>
          </p:nvPr>
        </p:nvSpPr>
        <p:spPr/>
        <p:txBody>
          <a:bodyPr/>
          <a:lstStyle/>
          <a:p>
            <a:r>
              <a:rPr lang="en-US" smtClean="0"/>
              <a:t>Laura Connor 2013</a:t>
            </a:r>
            <a:endParaRPr lang="en-US"/>
          </a:p>
        </p:txBody>
      </p:sp>
    </p:spTree>
    <p:extLst>
      <p:ext uri="{BB962C8B-B14F-4D97-AF65-F5344CB8AC3E}">
        <p14:creationId xmlns:p14="http://schemas.microsoft.com/office/powerpoint/2010/main" val="3654468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scapehatcher.com/blog/wp-content/uploads/2013/02/WriteFor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800" y="3733800"/>
            <a:ext cx="3651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p:txBody>
          <a:bodyPr/>
          <a:lstStyle/>
          <a:p>
            <a:pPr>
              <a:lnSpc>
                <a:spcPct val="150000"/>
              </a:lnSpc>
            </a:pPr>
            <a:r>
              <a:rPr lang="en-US" dirty="0" smtClean="0"/>
              <a:t>The following websites are my “go-to” when creating new lesson plans or when I am looking for new ideas to enhance my own instruction.</a:t>
            </a:r>
          </a:p>
          <a:p>
            <a:pPr>
              <a:lnSpc>
                <a:spcPct val="150000"/>
              </a:lnSpc>
            </a:pPr>
            <a:r>
              <a:rPr lang="en-US" dirty="0" smtClean="0"/>
              <a:t>Think about how these sites can be used in your current classes.</a:t>
            </a:r>
          </a:p>
          <a:p>
            <a:pPr>
              <a:lnSpc>
                <a:spcPct val="150000"/>
              </a:lnSpc>
            </a:pPr>
            <a:r>
              <a:rPr lang="en-US" dirty="0" smtClean="0"/>
              <a:t>Think about how these sites can 		       be used outside the classroom as well. </a:t>
            </a:r>
            <a:endParaRPr lang="en-US" dirty="0"/>
          </a:p>
        </p:txBody>
      </p:sp>
      <p:sp>
        <p:nvSpPr>
          <p:cNvPr id="4" name="Rectangle 3"/>
          <p:cNvSpPr/>
          <p:nvPr/>
        </p:nvSpPr>
        <p:spPr>
          <a:xfrm>
            <a:off x="15240" y="228600"/>
            <a:ext cx="9128760" cy="830997"/>
          </a:xfrm>
          <a:prstGeom prst="rect">
            <a:avLst/>
          </a:prstGeom>
          <a:noFill/>
        </p:spPr>
        <p:txBody>
          <a:bodyPr wrap="square" lIns="91440" tIns="45720" rIns="91440" bIns="45720">
            <a:spAutoFit/>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My Favorite EFL Resources</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Footer Placeholder 1"/>
          <p:cNvSpPr>
            <a:spLocks noGrp="1"/>
          </p:cNvSpPr>
          <p:nvPr>
            <p:ph type="ftr" sz="quarter" idx="16"/>
          </p:nvPr>
        </p:nvSpPr>
        <p:spPr/>
        <p:txBody>
          <a:bodyPr/>
          <a:lstStyle/>
          <a:p>
            <a:r>
              <a:rPr lang="en-US" smtClean="0"/>
              <a:t>Laura Connor 2013</a:t>
            </a:r>
            <a:endParaRPr lang="en-US"/>
          </a:p>
        </p:txBody>
      </p:sp>
      <p:sp>
        <p:nvSpPr>
          <p:cNvPr id="7" name="Rectangle 6"/>
          <p:cNvSpPr/>
          <p:nvPr/>
        </p:nvSpPr>
        <p:spPr>
          <a:xfrm>
            <a:off x="381000" y="838200"/>
            <a:ext cx="7315200" cy="830997"/>
          </a:xfrm>
          <a:prstGeom prst="rect">
            <a:avLst/>
          </a:prstGeom>
        </p:spPr>
        <p:txBody>
          <a:bodyPr wrap="square">
            <a:spAutoFit/>
          </a:bodyPr>
          <a:lstStyle/>
          <a:p>
            <a:pPr>
              <a:lnSpc>
                <a:spcPct val="200000"/>
              </a:lnSpc>
            </a:pPr>
            <a:r>
              <a:rPr lang="en-US" sz="2400" b="1" dirty="0" smtClean="0"/>
              <a:t>My Website: </a:t>
            </a:r>
            <a:r>
              <a:rPr lang="en-US" sz="2400" b="1" dirty="0">
                <a:hlinkClick r:id="rId3"/>
              </a:rPr>
              <a:t>www.ellseelearning.weebly.com</a:t>
            </a:r>
            <a:endParaRPr lang="en-US" sz="2400" b="1" dirty="0"/>
          </a:p>
        </p:txBody>
      </p:sp>
    </p:spTree>
    <p:extLst>
      <p:ext uri="{BB962C8B-B14F-4D97-AF65-F5344CB8AC3E}">
        <p14:creationId xmlns:p14="http://schemas.microsoft.com/office/powerpoint/2010/main" val="91464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295400"/>
            <a:ext cx="7086600" cy="5330177"/>
          </a:xfrm>
          <a:prstGeom prst="rect">
            <a:avLst/>
          </a:prstGeom>
        </p:spPr>
        <p:txBody>
          <a:bodyPr wrap="square">
            <a:spAutoFit/>
          </a:bodyPr>
          <a:lstStyle/>
          <a:p>
            <a:pPr marL="457200" lvl="0" indent="-457200">
              <a:lnSpc>
                <a:spcPct val="115000"/>
              </a:lnSpc>
              <a:spcAft>
                <a:spcPts val="120"/>
              </a:spcAft>
              <a:buClr>
                <a:schemeClr val="tx1"/>
              </a:buClr>
              <a:buSzPct val="100694"/>
            </a:pPr>
            <a:r>
              <a:rPr lang="en-US" sz="2400" b="1" dirty="0" smtClean="0">
                <a:solidFill>
                  <a:schemeClr val="accent1">
                    <a:lumMod val="50000"/>
                  </a:schemeClr>
                </a:solidFill>
                <a:latin typeface="Arial"/>
                <a:ea typeface="Arial"/>
                <a:cs typeface="Arial"/>
                <a:sym typeface="Arial"/>
              </a:rPr>
              <a:t>Features of American English Website: </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Search </a:t>
            </a:r>
            <a:r>
              <a:rPr lang="en-US" sz="2400" dirty="0" smtClean="0">
                <a:solidFill>
                  <a:schemeClr val="accent1">
                    <a:lumMod val="50000"/>
                  </a:schemeClr>
                </a:solidFill>
                <a:latin typeface="Arial"/>
                <a:ea typeface="Arial"/>
                <a:cs typeface="Arial"/>
                <a:sym typeface="Arial"/>
              </a:rPr>
              <a:t>and</a:t>
            </a:r>
            <a:r>
              <a:rPr lang="en-US" sz="2400" b="1" dirty="0" smtClean="0">
                <a:solidFill>
                  <a:schemeClr val="accent1">
                    <a:lumMod val="50000"/>
                  </a:schemeClr>
                </a:solidFill>
                <a:latin typeface="Arial"/>
                <a:ea typeface="Arial"/>
                <a:cs typeface="Arial"/>
                <a:sym typeface="Arial"/>
              </a:rPr>
              <a:t> browse </a:t>
            </a:r>
            <a:r>
              <a:rPr lang="en-US" sz="2400" dirty="0" smtClean="0">
                <a:solidFill>
                  <a:schemeClr val="accent1">
                    <a:lumMod val="50000"/>
                  </a:schemeClr>
                </a:solidFill>
                <a:latin typeface="Arial"/>
                <a:ea typeface="Arial"/>
                <a:cs typeface="Arial"/>
                <a:sym typeface="Arial"/>
              </a:rPr>
              <a:t>functions</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My Resource List</a:t>
            </a:r>
          </a:p>
          <a:p>
            <a:pPr marL="914400" lvl="1" indent="-457200">
              <a:lnSpc>
                <a:spcPct val="115000"/>
              </a:lnSpc>
              <a:spcAft>
                <a:spcPts val="120"/>
              </a:spcAft>
              <a:buClr>
                <a:schemeClr val="tx1"/>
              </a:buClr>
              <a:buSzPct val="100694"/>
              <a:buFont typeface="Arial" pitchFamily="34" charset="0"/>
              <a:buChar char="•"/>
            </a:pPr>
            <a:r>
              <a:rPr lang="en-US" sz="2400" dirty="0" smtClean="0">
                <a:solidFill>
                  <a:schemeClr val="accent1">
                    <a:lumMod val="50000"/>
                  </a:schemeClr>
                </a:solidFill>
                <a:latin typeface="Arial"/>
                <a:ea typeface="Arial"/>
                <a:cs typeface="Arial"/>
                <a:sym typeface="Arial"/>
              </a:rPr>
              <a:t>Save/send links</a:t>
            </a:r>
          </a:p>
          <a:p>
            <a:pPr marL="457200" lvl="0" indent="-457200">
              <a:lnSpc>
                <a:spcPct val="115000"/>
              </a:lnSpc>
              <a:spcAft>
                <a:spcPts val="120"/>
              </a:spcAft>
              <a:buClr>
                <a:schemeClr val="tx1"/>
              </a:buClr>
              <a:buSzPct val="100694"/>
              <a:buFont typeface="Arial" pitchFamily="34" charset="0"/>
              <a:buChar char="•"/>
            </a:pPr>
            <a:r>
              <a:rPr lang="en-US" sz="2400" dirty="0" smtClean="0">
                <a:solidFill>
                  <a:schemeClr val="accent1">
                    <a:lumMod val="50000"/>
                  </a:schemeClr>
                </a:solidFill>
                <a:latin typeface="Arial"/>
                <a:ea typeface="Arial"/>
                <a:cs typeface="Arial"/>
                <a:sym typeface="Arial"/>
              </a:rPr>
              <a:t>Featured </a:t>
            </a:r>
            <a:r>
              <a:rPr lang="en-US" sz="2400" b="1" dirty="0" smtClean="0">
                <a:solidFill>
                  <a:schemeClr val="accent1">
                    <a:lumMod val="50000"/>
                  </a:schemeClr>
                </a:solidFill>
                <a:latin typeface="Arial"/>
                <a:ea typeface="Arial"/>
                <a:cs typeface="Arial"/>
                <a:sym typeface="Arial"/>
              </a:rPr>
              <a:t>materials </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Promotions </a:t>
            </a:r>
            <a:r>
              <a:rPr lang="en-US" sz="2400" dirty="0" smtClean="0">
                <a:solidFill>
                  <a:schemeClr val="accent1">
                    <a:lumMod val="50000"/>
                  </a:schemeClr>
                </a:solidFill>
                <a:latin typeface="Arial"/>
                <a:ea typeface="Arial"/>
                <a:cs typeface="Arial"/>
                <a:sym typeface="Arial"/>
              </a:rPr>
              <a:t>and</a:t>
            </a:r>
            <a:r>
              <a:rPr lang="en-US" sz="2400" b="1" dirty="0" smtClean="0">
                <a:solidFill>
                  <a:schemeClr val="accent1">
                    <a:lumMod val="50000"/>
                  </a:schemeClr>
                </a:solidFill>
                <a:latin typeface="Arial"/>
                <a:ea typeface="Arial"/>
                <a:cs typeface="Arial"/>
                <a:sym typeface="Arial"/>
              </a:rPr>
              <a:t> </a:t>
            </a:r>
            <a:r>
              <a:rPr lang="en-US" sz="2400" dirty="0" smtClean="0">
                <a:solidFill>
                  <a:schemeClr val="accent1">
                    <a:lumMod val="50000"/>
                  </a:schemeClr>
                </a:solidFill>
                <a:latin typeface="Arial"/>
                <a:ea typeface="Arial"/>
                <a:cs typeface="Arial"/>
                <a:sym typeface="Arial"/>
              </a:rPr>
              <a:t>events</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Content Spotlight</a:t>
            </a:r>
          </a:p>
          <a:p>
            <a:pPr marL="914400" lvl="1" indent="-457200">
              <a:lnSpc>
                <a:spcPct val="115000"/>
              </a:lnSpc>
              <a:spcAft>
                <a:spcPts val="120"/>
              </a:spcAft>
              <a:buClr>
                <a:schemeClr val="tx1"/>
              </a:buClr>
              <a:buSzPct val="100694"/>
              <a:buFont typeface="Arial" pitchFamily="34" charset="0"/>
              <a:buChar char="•"/>
            </a:pPr>
            <a:r>
              <a:rPr lang="en-US" sz="2400" dirty="0" smtClean="0">
                <a:solidFill>
                  <a:schemeClr val="accent1">
                    <a:lumMod val="50000"/>
                  </a:schemeClr>
                </a:solidFill>
                <a:latin typeface="Arial"/>
                <a:ea typeface="Arial"/>
                <a:cs typeface="Arial"/>
                <a:sym typeface="Arial"/>
              </a:rPr>
              <a:t>Cultural highlights</a:t>
            </a:r>
          </a:p>
          <a:p>
            <a:pPr marL="914400" lvl="1" indent="-457200">
              <a:lnSpc>
                <a:spcPct val="115000"/>
              </a:lnSpc>
              <a:spcAft>
                <a:spcPts val="120"/>
              </a:spcAft>
              <a:buClr>
                <a:schemeClr val="tx1"/>
              </a:buClr>
              <a:buSzPct val="100694"/>
              <a:buFont typeface="Arial" pitchFamily="34" charset="0"/>
              <a:buChar char="•"/>
            </a:pPr>
            <a:r>
              <a:rPr lang="en-US" sz="2400" dirty="0" smtClean="0">
                <a:solidFill>
                  <a:schemeClr val="accent1">
                    <a:lumMod val="50000"/>
                  </a:schemeClr>
                </a:solidFill>
                <a:latin typeface="Arial"/>
                <a:ea typeface="Arial"/>
                <a:cs typeface="Arial"/>
                <a:sym typeface="Arial"/>
              </a:rPr>
              <a:t>Lesson plans</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Social media </a:t>
            </a:r>
            <a:r>
              <a:rPr lang="en-US" sz="2400" dirty="0" smtClean="0">
                <a:solidFill>
                  <a:schemeClr val="accent1">
                    <a:lumMod val="50000"/>
                  </a:schemeClr>
                </a:solidFill>
                <a:latin typeface="Arial"/>
                <a:ea typeface="Arial"/>
                <a:cs typeface="Arial"/>
                <a:sym typeface="Arial"/>
              </a:rPr>
              <a:t>connections</a:t>
            </a:r>
          </a:p>
          <a:p>
            <a:pPr marL="457200" lvl="0" indent="-457200">
              <a:lnSpc>
                <a:spcPct val="115000"/>
              </a:lnSpc>
              <a:spcAft>
                <a:spcPts val="120"/>
              </a:spcAft>
              <a:buClr>
                <a:schemeClr val="tx1"/>
              </a:buClr>
              <a:buSzPct val="100694"/>
              <a:buFont typeface="Arial" pitchFamily="34" charset="0"/>
              <a:buChar char="•"/>
            </a:pPr>
            <a:r>
              <a:rPr lang="en-US" sz="2400" dirty="0" smtClean="0">
                <a:solidFill>
                  <a:schemeClr val="accent1">
                    <a:lumMod val="50000"/>
                  </a:schemeClr>
                </a:solidFill>
                <a:latin typeface="Arial"/>
                <a:ea typeface="Arial"/>
                <a:cs typeface="Arial"/>
                <a:sym typeface="Arial"/>
              </a:rPr>
              <a:t>TESOL events </a:t>
            </a:r>
            <a:r>
              <a:rPr lang="en-US" sz="2400" b="1" dirty="0" smtClean="0">
                <a:solidFill>
                  <a:schemeClr val="accent1">
                    <a:lumMod val="50000"/>
                  </a:schemeClr>
                </a:solidFill>
                <a:latin typeface="Arial"/>
                <a:ea typeface="Arial"/>
                <a:cs typeface="Arial"/>
                <a:sym typeface="Arial"/>
              </a:rPr>
              <a:t>calendar</a:t>
            </a:r>
          </a:p>
          <a:p>
            <a:pPr marL="457200" lvl="0" indent="-457200">
              <a:lnSpc>
                <a:spcPct val="115000"/>
              </a:lnSpc>
              <a:spcAft>
                <a:spcPts val="120"/>
              </a:spcAft>
              <a:buClr>
                <a:schemeClr val="tx1"/>
              </a:buClr>
              <a:buSzPct val="100694"/>
              <a:buFont typeface="Arial" pitchFamily="34" charset="0"/>
              <a:buChar char="•"/>
            </a:pPr>
            <a:r>
              <a:rPr lang="en-US" sz="2400" b="1" dirty="0" smtClean="0">
                <a:solidFill>
                  <a:schemeClr val="accent1">
                    <a:lumMod val="50000"/>
                  </a:schemeClr>
                </a:solidFill>
                <a:latin typeface="Arial"/>
                <a:ea typeface="Arial"/>
                <a:cs typeface="Arial"/>
                <a:sym typeface="Arial"/>
              </a:rPr>
              <a:t>New content </a:t>
            </a:r>
            <a:r>
              <a:rPr lang="en-US" sz="2400" dirty="0" smtClean="0">
                <a:solidFill>
                  <a:schemeClr val="accent1">
                    <a:lumMod val="50000"/>
                  </a:schemeClr>
                </a:solidFill>
                <a:latin typeface="Arial"/>
                <a:ea typeface="Arial"/>
                <a:cs typeface="Arial"/>
                <a:sym typeface="Arial"/>
              </a:rPr>
              <a:t>added often</a:t>
            </a:r>
            <a:r>
              <a:rPr lang="en-US" sz="2400" dirty="0" smtClean="0">
                <a:solidFill>
                  <a:srgbClr val="0070C0"/>
                </a:solidFill>
                <a:latin typeface="Arial"/>
                <a:ea typeface="Arial"/>
                <a:cs typeface="Arial"/>
                <a:sym typeface="Arial"/>
              </a:rPr>
              <a:t>!</a:t>
            </a:r>
            <a:endParaRPr lang="en-US" sz="2400" dirty="0">
              <a:solidFill>
                <a:srgbClr val="0070C0"/>
              </a:solidFill>
              <a:latin typeface="Arial"/>
              <a:ea typeface="Arial"/>
              <a:cs typeface="Arial"/>
              <a:sym typeface="Aria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3" t="8333" r="36890" b="78398"/>
          <a:stretch/>
        </p:blipFill>
        <p:spPr bwMode="auto">
          <a:xfrm>
            <a:off x="152400" y="2628"/>
            <a:ext cx="6432331" cy="97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Laura Connor 2013</a:t>
            </a:r>
            <a:endParaRPr lang="en-US"/>
          </a:p>
        </p:txBody>
      </p:sp>
    </p:spTree>
    <p:extLst>
      <p:ext uri="{BB962C8B-B14F-4D97-AF65-F5344CB8AC3E}">
        <p14:creationId xmlns:p14="http://schemas.microsoft.com/office/powerpoint/2010/main" val="154233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2" t="8333" r="16049" b="5065"/>
          <a:stretch/>
        </p:blipFill>
        <p:spPr bwMode="auto">
          <a:xfrm>
            <a:off x="0" y="522890"/>
            <a:ext cx="9144000" cy="6335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86082"/>
            <a:ext cx="4173002" cy="369332"/>
          </a:xfrm>
          <a:prstGeom prst="rect">
            <a:avLst/>
          </a:prstGeom>
          <a:noFill/>
        </p:spPr>
        <p:txBody>
          <a:bodyPr wrap="none" rtlCol="0">
            <a:spAutoFit/>
          </a:bodyPr>
          <a:lstStyle/>
          <a:p>
            <a:r>
              <a:rPr lang="en-US" dirty="0" smtClean="0">
                <a:hlinkClick r:id="rId4"/>
              </a:rPr>
              <a:t>http://WWW.Americanenglish.state.gov</a:t>
            </a:r>
            <a:endParaRPr lang="en-US" dirty="0"/>
          </a:p>
        </p:txBody>
      </p:sp>
      <p:sp>
        <p:nvSpPr>
          <p:cNvPr id="5" name="Footer Placeholder 4"/>
          <p:cNvSpPr>
            <a:spLocks noGrp="1"/>
          </p:cNvSpPr>
          <p:nvPr>
            <p:ph type="ftr" sz="quarter" idx="16"/>
          </p:nvPr>
        </p:nvSpPr>
        <p:spPr/>
        <p:txBody>
          <a:bodyPr/>
          <a:lstStyle/>
          <a:p>
            <a:r>
              <a:rPr lang="en-US" smtClean="0"/>
              <a:t>Laura Connor 2013</a:t>
            </a:r>
            <a:endParaRPr lang="en-US"/>
          </a:p>
        </p:txBody>
      </p:sp>
    </p:spTree>
    <p:extLst>
      <p:ext uri="{BB962C8B-B14F-4D97-AF65-F5344CB8AC3E}">
        <p14:creationId xmlns:p14="http://schemas.microsoft.com/office/powerpoint/2010/main" val="79726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6255"/>
            <a:ext cx="595547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Film-English.com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44450" y="1091318"/>
            <a:ext cx="9099550" cy="5410712"/>
          </a:xfrm>
          <a:prstGeom prst="rect">
            <a:avLst/>
          </a:prstGeom>
        </p:spPr>
        <p:txBody>
          <a:bodyPr wrap="square">
            <a:spAutoFit/>
          </a:bodyPr>
          <a:lstStyle/>
          <a:p>
            <a:pPr marL="285750" indent="-285750">
              <a:lnSpc>
                <a:spcPct val="160000"/>
              </a:lnSpc>
              <a:buFont typeface="Wingdings" panose="05000000000000000000" pitchFamily="2" charset="2"/>
              <a:buChar char="v"/>
            </a:pPr>
            <a:r>
              <a:rPr lang="en-US" sz="2400" dirty="0" smtClean="0"/>
              <a:t>Film-English uses short videos &amp; films to teach English</a:t>
            </a:r>
          </a:p>
          <a:p>
            <a:pPr marL="285750" indent="-285750">
              <a:lnSpc>
                <a:spcPct val="160000"/>
              </a:lnSpc>
              <a:buFont typeface="Wingdings" panose="05000000000000000000" pitchFamily="2" charset="2"/>
              <a:buChar char="v"/>
            </a:pPr>
            <a:r>
              <a:rPr lang="en-US" sz="2400" dirty="0" smtClean="0"/>
              <a:t>Teaches students to think critically, learn life lessons, and think creatively</a:t>
            </a:r>
          </a:p>
          <a:p>
            <a:pPr marL="285750" indent="-285750">
              <a:lnSpc>
                <a:spcPct val="160000"/>
              </a:lnSpc>
              <a:buFont typeface="Wingdings" panose="05000000000000000000" pitchFamily="2" charset="2"/>
              <a:buChar char="v"/>
            </a:pPr>
            <a:r>
              <a:rPr lang="en-US" sz="2400" dirty="0" smtClean="0"/>
              <a:t>Lesson plans, student activities with each short video lesson.</a:t>
            </a:r>
          </a:p>
          <a:p>
            <a:pPr marL="285750" indent="-285750">
              <a:lnSpc>
                <a:spcPct val="160000"/>
              </a:lnSpc>
              <a:buFont typeface="Wingdings" panose="05000000000000000000" pitchFamily="2" charset="2"/>
              <a:buChar char="v"/>
            </a:pPr>
            <a:r>
              <a:rPr lang="en-US" sz="2400" dirty="0" smtClean="0"/>
              <a:t>Can be used as a warm up in your lesson or as a listening activity with a small group activity after</a:t>
            </a:r>
          </a:p>
          <a:p>
            <a:pPr marL="285750" indent="-285750">
              <a:lnSpc>
                <a:spcPct val="160000"/>
              </a:lnSpc>
              <a:buFont typeface="Wingdings" panose="05000000000000000000" pitchFamily="2" charset="2"/>
              <a:buChar char="v"/>
            </a:pPr>
            <a:r>
              <a:rPr lang="en-US" sz="2400" dirty="0" smtClean="0"/>
              <a:t>Vocabulary, Grammar, Listening, Speaking, Reading &amp; Writing.</a:t>
            </a:r>
          </a:p>
          <a:p>
            <a:pPr marL="285750" indent="-285750">
              <a:lnSpc>
                <a:spcPct val="160000"/>
              </a:lnSpc>
              <a:buFont typeface="Wingdings" panose="05000000000000000000" pitchFamily="2" charset="2"/>
              <a:buChar char="v"/>
            </a:pPr>
            <a:r>
              <a:rPr lang="en-US" sz="2400" b="1" dirty="0" smtClean="0"/>
              <a:t>Cost</a:t>
            </a:r>
            <a:r>
              <a:rPr lang="en-US" sz="2400" dirty="0" smtClean="0"/>
              <a:t>: FREE</a:t>
            </a:r>
          </a:p>
          <a:p>
            <a:pPr marL="285750" indent="-285750">
              <a:lnSpc>
                <a:spcPct val="160000"/>
              </a:lnSpc>
              <a:buFont typeface="Wingdings" panose="05000000000000000000" pitchFamily="2" charset="2"/>
              <a:buChar char="v"/>
            </a:pPr>
            <a:r>
              <a:rPr lang="en-US" sz="2400" dirty="0" smtClean="0"/>
              <a:t>Good for Beginner-Proficient in All grade levels</a:t>
            </a:r>
          </a:p>
        </p:txBody>
      </p:sp>
      <p:sp>
        <p:nvSpPr>
          <p:cNvPr id="4" name="AutoShape 2" descr="data:image/jpeg;base64,/9j/4AAQSkZJRgABAQAAAQABAAD/2wCEAAkGBhQSERIQExQUFRUWFRQUFhgVFBUWFRoWFRcVFBgWFBUaHCYgFx0jGhYYHy8iIycpLC0sFR8xNTAqNSYsLCkBCQoKDgwOGg8PGiwkHyIsKiw0KikvLyotLDApNCopLTAqKSosLywvLCksKS8vLCwsLCwpLCktLCwsLCksLCwsKf/AABEIAOEA4QMBIgACEQEDEQH/xAAbAAEAAgMBAQAAAAAAAAAAAAAABQYDBAcCAf/EAEMQAAIBAgMFBQQHBgQGAwAAAAECAwARBBIhBQYxQVETImFxgTJCkaEHFFJykrHBIzNigrLRQ1Oi8BYkk8Lh8XOjw//EABoBAQACAwEAAAAAAAAAAAAAAAAEBQEDBgL/xAAyEQACAQIEAwcFAAEFAQAAAAAAAQIDEQQSITEFQVETImFxgcHwMpGhsdHxM0JDUuEj/9oADAMBAAIRAxEAPwDuNKUoBSlKAUpSgFKUoBSla2M2lHELyOq+Z1+FYlJRV2zMYuTskbNKqeO+kGJdI1L+J0FQWL37nf2Qqj41X1OJYeHO/kWFPhmInyt5nSC4HEivBxK/aHxrk8u8M7cZG9LCtdtoynjI/wCI1DlxmPKLJseDS5yR1764n2hX0YpPtL8RXHvr0n23/EayJtWUcJG+NeVxlc4np8FfKR2ENfhX2uTQ7xzL71/MfqKlMJv1IvtX+N/zqRDi1KX1Jojz4RWj9LTOi0qsYDfeN9GHw0PwP96nsLtGOT2GBPTgfgasKWIp1foZXVcPUpfXE2aUpW80ClKUApSlAKUpQClKUApSlAKUpQClKE0ArS2lteKBc0jAdBzPkKgd4t9VjvHDZn4FuQ8utUPFYt5GLuxYnmaqMXxONLu09X+EXGE4XOr3qmi/LLJtffyR7rCMi9fe/wDFVmadnOZiWPUm9fEhYhmCkhbZiASBfQZjyrxXPVq1Sq71Hc6KjQpUVamrCl6+M1bWEwjkZlR2HG4U29Dz9Km4TAuss89I/shYzH9i8lNXl+jCsJPhWVcNWZNdayZavaeHpU/pivnic/UxNWp9Un88DXGGHSn1UVv4bAySaoun2m0X06+lbg3df7a/A/nW1tLRmuMJPVIgWwvQ1iZCONTGK2bJHqwBX7S6gefMVrFb1GqYSjVWq9VoSKeLr0Xo/R6/PQjq2sPtF0tY8Ov6HlWObD21FYRVDicLPDSunp1/p0OFxdPFRs1r0/hc9kb8MLLJ3h4+16Nz9fjVxwG0o5lzRtfqOBHmOVccrcwO1HiYMrEEcCOPl4jwNScNxOdPSpqvz8+aEbE8LhU1p6P8HYKVXt397FntG9lk5fZf7vQ+B9L8rDXRUqsKsc0HdHN1aU6Uss1ZilKVtNQpSlAKUpQClKUApSvjNYXNAfHcAEk2A41Qt6d8C94YTZeBYcT5eFfN796C5MEZso9ojn4VXtnbLeZiEGi2LsSAqgm12JIHXS+tq57HY6VSXY0fxzOiwOBjTj21b88jYO70pijmXK+dlXKjBmUvbJn+ze/PhpfjpsJstcM6tikMkbeyYnBXMDZgx0JI6A/HW24t8Biwq52hlVVuDmMikAFky+8GOg46/wAQrzPEuDz4WcCaJj2kaq9nVltlLcDHmU2Nuht4xlRpwV7Wa0d9UnyvpqpfNCY605aXunqraNrnbXRx/PmbO0YWXAzhWDQdojwlNFyO7XQjjdSbENfl5CoqpJAAuSQABzJ0AqVweMRcLiYy5BkZMkYDG2Rg2ctw1GnXu1n3VwWZmlPu91fvEan0BH4q8TSxFSCXTXnbV+23oe4N4eE2+vlfRe+/qbmy92VTvyWd+nuD097zNTRFfaVd7KxTePUpSxmM9mwIYaWtx8utTmzti8HlHknIfe6+VTNK2Oo2aY0EndilKVrN4qvbW2eI2DL7DG1ujeHgasNa20oc0TjwJHmuo/KvcXZmupHNEq7pWjiIrG9SZXStaZLitlWnGpFwlsyHSqSpTU47o0KUtypXH1IOnJwfI7SnUVSCmuZ7SS1XndTe/MVgnPeOkbn3jyR/4uh5+fGh19rdhsTPDyzR+3U04nDQxEMsvv0O2Uqp7mb0dqBhpT+0A7jH31HI9WA+I161bK7CjWjWgpxOOr0ZUZuEhSlK2mkUpSgFKUoBVS3z3h7NeyQ948fAdants7REMTOehrlk0j4iXQFndrAD5CqjiWKdOPZQ3ZccMwqqS7SeyPuztmSTsVQXsLsWICgHhmY9TUph8NaKXAzMIJe0WVTIbI1ly5WbhbmD18q84SFoHjw2LQJE0naMW4MVQhQWBsUzEE/pWXbG2WEIhZ4JpGz5njVWWOMlMsUbAAe7c9NPOqqnCFODlK99U0/1bR89H58i5qTnUmoxtbRpr931T21XlzNrBpH2JwZdZAiSztLGSVhcWKdm/Pg1+pbzqps5JJJJJ1JJuSTxJPOtltpSGIQZj2YJOUWAJJLXYjVtTz8K1ajV6yqKKS2XxenX9EijSdNybe7+P16fvcVdNgQ5cPH/ABAv+I3HytVLY6V0DDx5UVeiqPgAKl8Nj3pS+a/4IvEJd2K+fNTJSlKuCpFKUoBSlKAV4nPdb7p/Kvda+0D+yfyt6HQ/KsrcxJ2RX8vdFa8grck4VqSVKKwjpxZqx1mxXEVhrmuJxy179Uv57HUcLnmoW6Nr39xSlKrS0PSSFSGUlWUhlI4gjgRXVd2dujFQh+Dr3ZF6MOY8DxHnbka5RUlu5tv6piFkJ/ZvZJfung/8pN/LN1qy4diuxqZXsys4jhe3p3X1L5Y63SgNK6w5EUpSgFKVp7WxXZxM3hb+/wAr15lJRTbPUYuTSRSN99r53EQOg1P6f3qM3c2hBC5klzl/ZTJ7oZWVn46kA8PG+vKPxU/aSFibZm49B/6q2z4mWPFLg0hU4clFCdnmDo2XNIX5nUm/AW1rlYTdWs67fNJaX3vbQ6yUFSoqilum3rba19fX7bmos0uDhDpNFPAzAQhgSc1j3lU/uyhGovbXkaq5POtzaxtK8SsWjjeRYwSSAuY6D/etq0qjYipmeVbLle/nbw6eBLoU8qzc3ztbyv49fEUpWvj8asMZkbgMo4qNWYKNWIA1I1JAHOo8YuTSW7N0pKKbeyNpUuQOpA+NdDNcXxe9UiyOkMccmSx7RZldM1g1lKgh7X1sSLi1b0KbUa0hWMk69+WbNrryWw9K6DA4adNSz6fb2KHHYqFRx7PXc6zSudwbf2nDbPhxIvPJLmPoJFF/xCpPZ/0kwygIbRymSKMxyERuMzAuWVuAVMzXuRoBxIFT3B8iEqq56FxpUDj97sPBKO0niETobMHQhXQklSAb3ZTpp7hHEi9a2hv5icQ1sDC3Y6WmktGH0uSucZsvLRSfKsKDZmVRI6GTXlXB4EHyN65j9Q2k5DHsD94zyH0awt8DXuWHaMeqwQG3SSUH5oLfGvXZrqa+1l/1Om1jxEWZGXqCPW2lc5wP0h46OSOCfA3LtlQ9ui3IBJ77DJwBPeYcDUpJ9LGFjkeGeOaKRCAwHZzLcgNo8TsDoR8fOsdnJbHrtYPRm72lxWvIaiJ9+8C0hKTWVu9345EAPMXZQOOvHnW7h8fHKM0bo46owYfKt5CejsecTyrBWbEnhWGuf4r/AKkfI6LhH+lLz9hSlKqC5FfGW4tX2lAdG+j/AGwZsN2TG7wERnqU/wANvh3b8yhqz1yjc7aXYY6O5skwMLdMx1jPnmGUffNdXrscDW7aim91ocbxCj2NdpbPUUpSppAFVPfvHZUyDp/V/wCB86tlUDeLHJ9cjMhIRZQzWF9EIFrc7kfOoHEJ5aVr2voWHD4Zq17XtqaMuDwmHPZTiaSWwL9mVVUJF8q3IzEAjjp+Ve9o4qWGGM4fESNhpLqoNg6FeKE2uPC1h8ifGJnwWIdpGaeB2JYkgSJc+A73poK87dgWHD4eBXEmYvOWAIBDWVCAeGgPwqll3YzcLJJaOL130vzd+d0Xse9KCne7eqktNntyVuVmQNKUqqLQVpbb2d28EkV7FgCD/EpDC/hcCt2leoScJKUd1qeZxU4uL2ZVdyIR2ZuO8CwIPI5jcGus7GxbTJHFEuaQJZmsCiFe7eTvDja9h+ovzPBRiHGTR8BJaZf5u69v5lv/ADiunbt4bs4VYFgX75yswuD7N7HXu2+J61e0J5sRKXKST+/xlHWhlw8YLdO32+IrM28EmHld3eWYBZpWjLQKiwQvkeRf2Sk2JByXL2661EfSFL2eL2diMPEO1mgxSgMALiWEIjsdQQgmZ+fskdavWM3UwsrB5YVch2kBcsbMxuxAJsLnU20vrVb2fio9oY6WVGzxQAYWI5iwNrSSupPIns1HhHccauZTp3vBWKaNOrbLUknf50RzHau5MuESKZwGhZkR2CkZbke14EX162613DYGAQRoQLu3AcSbclHh8q2ds7ITEYaXDNoskbJ5EjRh4g2PpVf3D2l2sX1acD6zhWySKwBIYAqJFuODLqCPtGtUp51ryN8aahLTmZN6NrSX+qJFmkeRokRZ3gLNHGZjeZSvZ6CwGoJIuQLmsm5Mzz4JcXD2zpmKmJmaRvdN1MrFzYHk54GympPau7OGxIKzwrICwY3zDvAZQbgg3tp5aVubP2ekEawxApGt7IrNlF9eF9a9yqUnGyiao0qylmcuv/hAb84SPEbLxTFQbQvIp6NF3x81/v0qmfR9uLBiMOHlRWzd65UHQnQC/AWt6k1cvpDlVMDKot2kwGGiXTV5zksL8LAs2nQ1u7o7OEOHVF4ABR5KAo/KtSk1HQ3OKlPXoQc30TYNvdt5Fl/pIqnN9Hw7TLC7rIGKqUYhrgke1xHxrtFV7Z0Cxz4ud9FjLm/QG7sfRbfGsxqS11PNSlFtWILDbt4iNQJ54SRoGfuZj0LX4+IX0rBqGKOAHABIDBgVa+V0Ye0psbHwIIBBAvmChIGdvbfVjxtzCA/ZXh46niTVY3vS2Iw+UWBixBbzzwFb/ikPqarMdSjOLqPdFngakqclTWzIulKVQF8KUpQGHGFguZTZlIdT0ZTcH4gV2rZuOWaGKZfZkRJB5OoYfnXGmFwRXRfo1xZfZ8ak3MbyRnwCuSo9EK1fcHqayh6lDxmn3Yz9C00pSugOcFcj27NmlJ8L/Ek11idrKx/hP5Vx/aJ758h+VUfGJd2K8y94NHvSZ9j2ZMyhlhlZTwKxuQfIga18x+GeNzHJfMoUWvewIDADpo3DxqzY9dIQMd2DLBECmaRVuF9oZTbUEfCoLeLDdniZUzu+UqM0jZnPcU6nnxt5AVV18OqULrqluvHkvcuKNd1JWfRvZ+HN+fIjaUpUEmClKUBpbU2Ysygm4ZLlHU2ZTzsf0qwxbN2lGqqmKVlAAHaYeN2AsLC6snzBqLIq+4CXNFG32kQ/FQaueG1HaUXyt7lPxGmrxkud/YqGJ3YxeJUpicTK6HRkQJBGwtYq2QZyvgWqS3L2NHAk3ZhQO2kQZQAv7PLG1vHMpB8RUxtnFPFh55Y1zukUjooF8zKpIFhxuRwrzsPDomHhWNs6ZAwfQ5y/faQkaEuzFierGrZydirUUpG9UDt3dRZ5FxMbNDiEFlljIDZeOVwQQ6+DA1Ou4AJJAA4kmwHma8mYaajvcLa38R1FeU7HtpPcri4vaMYsy4aY8mtJDp427TXytX1dr446GDDL4iWZ/wDT2S3+NWWlZv4HnK+pUIt3Zp5lnxL9oy3Cd3s4owdG7KO5OYjQszE9LVbIYgqhRwAtXulYbuZUUhVe3tBTCz5eMsiDTib5Ft65LetWGvhF6J2DV0YMOOyhXOwGSNczE2HdUZiT00JqjYnHGeV8QbgNZYwQQREt8tweDElmOlxmt7tSW9O1e1c4VSRHGVMp4Z3sGEQPNRcM1uJsvJhUVVRj8Rf/AOUfX+FrgaH/ACP0/opSlVJailKUAq4/RPJZMZH0nD/jjVf+yqdVl+il/wDmdoL/AA4U/PEA/p8KteFO1f0ZV8VV8O34o6RSlK6k5IxYkdx/ut+Rrj2MPfPkPyrspHKuNYxLNY8QLHzGhqh4ztD19i/4K9Z+nuT0WycLHEWkWWRhBHO2Vgq2lIUBba6X1J6fCO3kQDEMVUKjrG6AC1lZFtpyPG4rcwaYnsoJcPI0hUSRlVVSYgSDkYG+ZWtcXFhYeFau8GzpY2SSZizyrna4AII7pU2NjYZeFuPCoNdJ0e7CyVney/fPfb/BY0Xar3p3eqtd/rlte/8AkiaUpVaWIpSlAKt27GIzQBeaMyH+pf8ASy1Ual918ZkmMZOkg0++l2sPNc34BU7ATy1bdSFjYZqd+hbb1DQ7LmgZhh2jMLEsIpQw7NmN27KRb2S9zkKmxOhAsBsYnEfVo2cqXF3c5ePeYsT42B+C1JjZkskYZGjdHW4KMRdWHFW0tpzBroEm9iilZWcnYicLs4uwlmcSkewqrlhTnmVCSWe1hnYm1u6FuQZCLDIpJVVUnjlUC/nbjX2LZEyE5YrXtpmXL3QFFhm00AHoK2U2bPzRR/MP0vWcsnyYvFc19zDWPETBFLkEgC5sLmw1JtzsOmtYdqY0Qns7iSblFHqR0MjnSMeYJ6A1iwEcjDNKwN/dUWUeXM+fyFeWrbnpaq6Pcm0cs6QFTaRGZHGqlkIzIehysGHUK3DLruVgxGEDmJiBeN86+ByPGbfyuw9az0MCq/tXeswzPCIGkyohzK6AB2zHK4YggBQpuMx7/s6VYK53LMHmxMoHtTyg+PZH6uD8IhUXFVnRp5l5EnD0lVnlZ4gQgG9szMztbQF3YuxHhmY17pSudlJybb5l/GKiklyFKUrBkUpSgFWP6KR/zW0D0XCj4nEf2quVbfokS4xsnWdY/wACBv8A9KteFK9e/gVfFXbDteR0ClKV1JyQrk28cGTEzL0kY+j98fJq6zXPPpAwmXEK/KRB+JDY/wCkrVTxaGajm6P57FvwieWs49V+vjI7Y+IldDhlk7KNS08kmZwVUKFINiLjgcvMmsm0tmkROvaMzYZ2DowFskr92SMjUhu6SDwv8Y/ZWOWNmDqWjkQxuAbNlJBup6ggEXqfGJTED6vhUlLyLFFLNIOCR8C2W4ubAE6Xt8KmjkqU8reu1tfRJbb2/N+Rc1c1OpmS03vpbxbe+1/xbmVOlZMRhyjtGwsysVPmDasdVrVnZlgndXQpSlDIoSRYqbMpDKejKbi45i41HMXFKVlNp3RhpNWZeMBi1xEKyDQMNRxKsCVZT4hgR6Vorg5sOScNM0QJuUsHiJOpsp9i/hUXuttDs5jAT3Zrsn/yoveUa+9GL2H+Ux51bq6ejV7SCmjnasMknCSuiK/4i2iNL4U+JWS/515fEYubSXENb7ECiMerjv8AzFSMs8akBmRSeGYqCfK/Gso8K3OcnzNKhTW0TRwWy1QWChRxsOZPNjzNb9KV5PTbYpXwnnUXDiDitVuMNybgZ/u9IfH3+Xd1fJ5bN6DEZruPYGgPJurDw0sDz1PCxPOdmTF4Y5CLF1EhHjJ3z8zXQNq4jJEwUXYqVRRxLEWVVHUmwqnbS2JLgjHFKBYooR19gkKLrfkR05jUc7V+PpylTTitETsDOMajTerRhpSlURdilKUApSlAfHawJ6Cr79FOFy7PWS1jLLNIfHvmNT6rGtc32tKViawux7qgcSToAK7XsPZow+Ggw417KJI79SqgE+p19avuD09ZT9Ch4zU7sYG9SlK6A5wVW9/MBnwpkHGJg/8AL7L+ljm/lqyV4liDKVYXBBBB4EHQg1qq01Ug4PmbaNR0qimuTOOYUp3w6sxKER5Ta0htlJ6jwrfx+35ZFSBLxKqhGjSyhpBoxIAB1Pum/CtPHYNsNO8VyGjfutzt7SOD1tY+dW/CbQM4TFOuEWNCO0aRLyK65TdSLasSCBr5k6Vy1CnJ5qWbK1vpuuevgdbWqRWWplzLlrz5WXiQ+9ez1VgysWkVUXEWDkCTKtmLG/tXtqeXPW1eqy4zeWIGVIoc6y5u1eUnO5N7ZbewATcD5A61Wq1Yvs3UzQe/T58dzZhc6p2mnp1+afy3MUpSohLFKUoDHiJGUdontoRIgva7IcwUnkGtlPgxromGxKyIsiEFXUMpGoKsLgj0NUjZGFMkkhAuIYJpj0uqEIPPMQf5DU7sPGCLDQOxtE0UbZuSEoCc55IeOY6A3vYWq+4fCSpXezehR46cXVst0tSdCAEmwueJ5nzNfQKxYiWyZwMwFjprdbi5FuOlzYcayjXWpxDFYcXjEiRpJGCIouWY2A/30rT2hvBFE3ZAmSYi6wxWeUjqRwRb6ZnIXxrBg9kvI64jF5S6m8USktFCbWzAkDtJOPfIFgbKBqWzbqeb8keY8O+M70ylMP7sLCzyD7WJHJTyi/HxyrNMbCvtamIVpXXDobM/E/ZQe03p+ZArK1dg7RV2be72D7aU4hvYjJWPxfgzenAeN+lTW3NjpioHgk4MNGHtKw9l18Qf7HQ1tYbDLGixoLKoAA8BWWpqglHKVkqjcsyOICJkZ4ZBZ42KN0uOY8DxHgRXqrxtvdEYnGSyRvkbLGHutwXA43BGuXIOfCofF7jYpOCrIP4GF/g1vleuWxOAqwm8sW14anV4biFGpBZpJPx0K/Ss+KwMkf7yN0+8pA9CdDWCq5xcXZlimmroUpXmWQKCx4AXrBk2d3dn/Wdo4aK10iP1iTj/AIdsn/2FNOl67NVG+irYxSCTGOO/iWBXwhS4T4ks1+YZelXmuywVHsaKXPc4zH1u1rNrZaClKVMIIpSlAUz6RNjZkXFoNYxlktzjJ4/yk38mY8qpMeJYKyBiFfLmA4HKbrfyNdndAQVIBBBBB1BB0IIrncm4EiztGrosRJMRYsWy6d0i3EXtx1AB56UfEMFOc+0pLV6MvuHY6EIdnVei2KxSr1h/o3X35mP3EC/MlqkYNw8KvFXf7zkf02qBHhWIlvZeb/lyfPiuHjs2/Jf2xzSvcMLObIrMeigsflXWoN38OmqwxA9cgJ+J1rfVQNBp5VKhwZ/7p/ZEWfGo/wC2H3ZyaDdnFP7MD/zAJ/URUjDuBiTq3Zp1uxJ/0gj510mvEvA+VSocIordtkSfGKz+lJFV3O3aEUWKDEM0rFCwW3cVcoXxszOf5qhtyQRgcMjCzJEkbDo0YyMPQqRV12D+5v1eX+th+lVo4EYbESxAWSR3nTj/AIrF5B/1GbTkCKnTpqEFGOyIlKrKdRyluzDLuxhG9rDQMLlrGFCMx4tlItc348da+JuthVuFgjQHUiNezU+apYH1qUrR2tjREschNl7WJW8pG7IX8MzrWi7JTSM2B2dFCuSGNI1+zGiqPOwFbFKGvJ6MOKxARSx4AVK7s7MKIZnH7SWxIPFU91PA8z4m3KorZmE+sz6/uoiC3Rn4qvp7R9OtW+pVGFu8yDiKl+6hXiWUKpY6AAk+Q1Ne6jNtSXCQDjIdfuLYt8TYepqQRD7sSM5DI3tOS58Lm9vQaelSVeIksAK90B8IqNxe7OGlvmhS55qMh9Stiak6V5lCM1aSv5nuFSUHeLa8ipYv6OojcxyOh6Gzr+h+dVTHbjSSYqPBh1ZCQ0zLcMsYOotyJ4CxPEGukba2qIIy/FjoijiWPAAVi3f2WYkLyazSHPIenRB4D8yaiPAYfMpKNn85ExcRxCjlcrklFEFUIoAVQFAHAACwA9K90pU0gClKUApSlAKw4rDB1ynTmDzBHAis1KA0sDjCSY30dePQjkw6g1u1qY/A9oAQcrrqrfoeoNY8BtLMTHIMsi8R1/iU8waA36UpQCvMg0NeqGgI7YR/Zsv2ZJB8Wzf91Yd5NmmWLOg/aRnOnU/aT1HzAr3s05Zpo+uWQf0t+S/GpSsNXVjKdndFQweJDoGHMV7ngV1ZHUMrAqysAVIOhBB4givO0MJ9XxBt+7luy9A/vL87jzPSstQJRyuxawkpRuK1MdK3djQXdzlUeJ5nwA1PgDWy72BNbO7GALE4pxq11jB5Jzbzb8gOteqcczPNWeSNyX2Xs9YIliXW3E82Y6lj5mtulKnFXuKidnftZHn5eyn3F5+pufUVk2zObCFfak0PgnvH9PXwrdw0ARQo5CgMtKUoBWDGYxYkMjmwAr5jcckSGRyAB/vSoLC4R8a4nmBWBTeOM+/0dx08OflxAybIwjYiQYyYWUfuEPIf5hHU8vj0qw0pQClKUApSlAKUpQClKUArU2hs1ZQL3Vhqrj2lP6jqK26UBDQ7WaJhFiRYnRZB7DevunwNTCtfUV4ngV1KOoZTxBFxUO2zZsPrh27RP8pzqPuOfyPxoCcpUXgd4Y5Dka8cg4o4yt8+NSgNARWO7k8MvIns28n0H+rLUrWntXC9pGy87aedai7c/Zqxte3eGntDQqNb6kWGhvcdaA+Y4dvL2PuR2LHnnI0t5A/6q0p8OUOU/wDsdRW/u/3kaX7bM/4iSPlWxtiO8d+hHz0rTVhdXJFCo4yy8mRWGwPanKfZ5/29a3sLinikEMliraRtYCxHuNbThwPpW1suK0Y6nU/p8qx7awueI20I1B5gjUEetZpRyxMVp5peRv1jnnCKXY2AFzUcds/s1ksPYDEeOW9uN9T3RYHWvDyfWXCj90hBP8Tjl5L+fkK2mgybLhLs07izNwH2VHBf98yalK+KthatbHbTjhGaRwvmdfQUBtVGbW29HBYatIdFRdWJ8hUedp4jFaYdOyjP+LIOI/gXn+XiKkNlbAjgu2ryH2pH1Y+X2R4D50BpYPYskzifF201SEaqvi/2j4cP0sFKUApSlAKUpQClKUApSlAKUpQClKUApSlAa2O2bHMMsiBul+I+6w1HpUWdiTxa4eckfYm7w8g41HwNTtKAgTt6aPSfDOB9qP8AaL56aj1rRwm8GGEps65X1swsVe1r68L8D5CrZWvitnRSfvI0f7yq35igNPYUiCFFDKbAcGFbuLTNGwGuht58RUbJuhhTr2WX7ruvyBtWI7mw8nmXylP61hq+hlOzuTka2AHQAfCseIcZTcgacyKh/wDg2L/Mn/6v/ivq7l4b3ldvvSP+hFZMEfPtCFYkhLxggtma4JVSzGyW4Eg8eX5bGH3miChMPFJLbTuIcvqeVSmH3dwyezDHfqVDH4tc1IKttBQFfyY6fjkwy/jk+WnzFbOC3WhQ53vM/wBqU5tfBeA/OpilAKUpQClKUApSlAKUpQClKUApSlAKUpQClKUApSlAKUpQClKUApSlAKUpQClKUApSlAKUpQClKUApSlAKUpQClKUB/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982" y="1"/>
            <a:ext cx="1752599"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Laura Connor 2013</a:t>
            </a:r>
            <a:endParaRPr lang="en-US"/>
          </a:p>
        </p:txBody>
      </p:sp>
    </p:spTree>
    <p:extLst>
      <p:ext uri="{BB962C8B-B14F-4D97-AF65-F5344CB8AC3E}">
        <p14:creationId xmlns:p14="http://schemas.microsoft.com/office/powerpoint/2010/main" val="721011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4312</TotalTime>
  <Words>836</Words>
  <Application>Microsoft Office PowerPoint</Application>
  <PresentationFormat>On-screen Show (4:3)</PresentationFormat>
  <Paragraphs>146</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Using Technology in The EFL Classroom</vt:lpstr>
      <vt:lpstr>Today’s “Online” Agenda:</vt:lpstr>
      <vt:lpstr>PowerPoint Presentation</vt:lpstr>
      <vt:lpstr>Benefits of Technology For YOU!  </vt:lpstr>
      <vt:lpstr>How Do We Use Technology in the Classroom:</vt:lpstr>
      <vt:lpstr>PowerPoint Presentation</vt:lpstr>
      <vt:lpstr>PowerPoint Presentation</vt:lpstr>
      <vt:lpstr>PowerPoint Presentation</vt:lpstr>
      <vt:lpstr>PowerPoint Presentation</vt:lpstr>
      <vt:lpstr>PowerPoint Presentation</vt:lpstr>
      <vt:lpstr>Best Video Websites</vt:lpstr>
      <vt:lpstr>PowerPoint Presentation</vt:lpstr>
      <vt:lpstr>PowerPoint Presentation</vt:lpstr>
      <vt:lpstr>PowerPoint Presentation</vt:lpstr>
      <vt:lpstr>PowerPoint Presentation</vt:lpstr>
      <vt:lpstr>PowerPoint Presentation</vt:lpstr>
      <vt:lpstr>PowerPoint Presentation</vt:lpstr>
      <vt:lpstr>Podcasts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pcr</dc:creator>
  <cp:lastModifiedBy>pcr</cp:lastModifiedBy>
  <cp:revision>120</cp:revision>
  <dcterms:created xsi:type="dcterms:W3CDTF">2013-10-01T14:30:02Z</dcterms:created>
  <dcterms:modified xsi:type="dcterms:W3CDTF">2013-12-09T06:36:12Z</dcterms:modified>
</cp:coreProperties>
</file>