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9" r:id="rId3"/>
    <p:sldId id="317" r:id="rId4"/>
    <p:sldId id="264" r:id="rId5"/>
    <p:sldId id="265" r:id="rId6"/>
    <p:sldId id="266" r:id="rId7"/>
    <p:sldId id="324" r:id="rId8"/>
    <p:sldId id="333" r:id="rId9"/>
    <p:sldId id="328" r:id="rId10"/>
    <p:sldId id="334" r:id="rId11"/>
    <p:sldId id="319" r:id="rId12"/>
    <p:sldId id="320" r:id="rId13"/>
    <p:sldId id="263" r:id="rId14"/>
    <p:sldId id="270" r:id="rId15"/>
    <p:sldId id="271" r:id="rId16"/>
    <p:sldId id="275" r:id="rId17"/>
    <p:sldId id="261" r:id="rId18"/>
    <p:sldId id="321" r:id="rId19"/>
    <p:sldId id="325" r:id="rId20"/>
    <p:sldId id="322" r:id="rId21"/>
    <p:sldId id="336" r:id="rId22"/>
    <p:sldId id="278" r:id="rId23"/>
    <p:sldId id="327" r:id="rId24"/>
    <p:sldId id="323" r:id="rId25"/>
    <p:sldId id="283" r:id="rId26"/>
    <p:sldId id="284" r:id="rId27"/>
    <p:sldId id="282" r:id="rId28"/>
    <p:sldId id="318" r:id="rId29"/>
    <p:sldId id="291" r:id="rId30"/>
    <p:sldId id="292" r:id="rId31"/>
    <p:sldId id="295" r:id="rId32"/>
    <p:sldId id="294" r:id="rId33"/>
    <p:sldId id="305" r:id="rId34"/>
    <p:sldId id="296" r:id="rId35"/>
    <p:sldId id="306" r:id="rId36"/>
    <p:sldId id="307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35" r:id="rId45"/>
    <p:sldId id="329" r:id="rId46"/>
    <p:sldId id="330" r:id="rId47"/>
    <p:sldId id="331" r:id="rId4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DE1322CD-1D4B-4F97-8BB4-A306DC64D17D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22DC16A-27CD-41CB-9745-E36AF528A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35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7B9B866-0B67-497F-A8BA-2BBDA91249FA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2299797-2F95-4463-8C05-DBE67AA78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ARE SELLING YOUR PAPER WHEN GIVING</a:t>
            </a:r>
            <a:r>
              <a:rPr lang="en-US" baseline="0" dirty="0" smtClean="0"/>
              <a:t> YOUR RATIONALE– YOU ARE CONVINCING THE READER THAT YOUR WORK IS SUPER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99797-2F95-4463-8C05-DBE67AA781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 why its important–</a:t>
            </a:r>
            <a:r>
              <a:rPr lang="en-US" baseline="0" dirty="0" smtClean="0"/>
              <a:t> review from </a:t>
            </a:r>
            <a:r>
              <a:rPr lang="en-US" baseline="0" dirty="0" err="1" smtClean="0"/>
              <a:t>ariel’s</a:t>
            </a:r>
            <a:r>
              <a:rPr lang="en-US" baseline="0" dirty="0" smtClean="0"/>
              <a:t>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99797-2F95-4463-8C05-DBE67AA781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4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r>
              <a:rPr lang="en-US" dirty="0" smtClean="0"/>
              <a:t>, and that you then carefully select which material to include in your final methodology section. Make sure you develop some way of recording your work.</a:t>
            </a:r>
          </a:p>
          <a:p>
            <a:pPr defTabSz="929305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99797-2F95-4463-8C05-DBE67AA781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8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r>
              <a:rPr lang="en-US" b="0" dirty="0" smtClean="0">
                <a:solidFill>
                  <a:schemeClr val="accent5">
                    <a:lumMod val="50000"/>
                  </a:schemeClr>
                </a:solidFill>
              </a:rPr>
              <a:t>(the Discussion or the Analysis section.)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99797-2F95-4463-8C05-DBE67AA781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5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CC548C-7DC5-4961-A039-A3DC325D2D7F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5BE7EC4-C3A0-44AC-91CD-5FB6144136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548C-7DC5-4961-A039-A3DC325D2D7F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7EC4-C3A0-44AC-91CD-5FB614413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548C-7DC5-4961-A039-A3DC325D2D7F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7EC4-C3A0-44AC-91CD-5FB614413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CC548C-7DC5-4961-A039-A3DC325D2D7F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BE7EC4-C3A0-44AC-91CD-5FB6144136A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CC548C-7DC5-4961-A039-A3DC325D2D7F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5BE7EC4-C3A0-44AC-91CD-5FB6144136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548C-7DC5-4961-A039-A3DC325D2D7F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7EC4-C3A0-44AC-91CD-5FB6144136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548C-7DC5-4961-A039-A3DC325D2D7F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7EC4-C3A0-44AC-91CD-5FB6144136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CC548C-7DC5-4961-A039-A3DC325D2D7F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BE7EC4-C3A0-44AC-91CD-5FB6144136A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C548C-7DC5-4961-A039-A3DC325D2D7F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7EC4-C3A0-44AC-91CD-5FB6144136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CC548C-7DC5-4961-A039-A3DC325D2D7F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5BE7EC4-C3A0-44AC-91CD-5FB6144136A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CC548C-7DC5-4961-A039-A3DC325D2D7F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5BE7EC4-C3A0-44AC-91CD-5FB6144136A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CC548C-7DC5-4961-A039-A3DC325D2D7F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BE7EC4-C3A0-44AC-91CD-5FB6144136A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t.ac.th/education/LanguageCenter/ait-writing-services/guide-book/index.htm#.Uql0AOJ-Yvl" TargetMode="External"/><Relationship Id="rId2" Type="http://schemas.openxmlformats.org/officeDocument/2006/relationships/hyperlink" Target="http://www.hanyangowl.org/media/textbook/engsciresearchwritingbook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t.ac.th/education/LanguageCenter/ait-writing-services/guide-book/voice-in-the-method-chapter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t.ac.th/education/LanguageCenter/ait-writing-services/guide-book/verb-tense-and-method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LCONNOR416@GMAIL.CO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ustresearch.weebly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WRITING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Laura Connor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English Language Fellow, Mongolia 2013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Presentation Series ACMS December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2013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www.mustresearch.weebly.com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14708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COMPLETE THE FOLLOWING SENTENCES…</a:t>
            </a:r>
          </a:p>
          <a:p>
            <a:endParaRPr lang="en-US" dirty="0"/>
          </a:p>
          <a:p>
            <a:r>
              <a:rPr lang="en-US" dirty="0" smtClean="0"/>
              <a:t>English has become the international language because throughout the world, this language is spoken.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English has become the international language </a:t>
            </a:r>
            <a:r>
              <a:rPr lang="en-US" dirty="0" smtClean="0"/>
              <a:t>but I only speak English a little bit. </a:t>
            </a:r>
          </a:p>
          <a:p>
            <a:r>
              <a:rPr lang="en-US" dirty="0" smtClean="0"/>
              <a:t>… but it is not my chosen foreign language</a:t>
            </a:r>
          </a:p>
          <a:p>
            <a:r>
              <a:rPr lang="en-US" dirty="0" smtClean="0"/>
              <a:t>… but it is too dominant.</a:t>
            </a:r>
          </a:p>
          <a:p>
            <a:r>
              <a:rPr lang="en-US" dirty="0" smtClean="0"/>
              <a:t>… but we should study our Mongolian perfectly first.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English has become the international language </a:t>
            </a:r>
            <a:r>
              <a:rPr lang="en-US" dirty="0" smtClean="0"/>
              <a:t>so we want to speak the language very well. </a:t>
            </a:r>
          </a:p>
          <a:p>
            <a:r>
              <a:rPr lang="en-US" dirty="0" smtClean="0"/>
              <a:t>…. So I want to speak in English fluently.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09365"/>
            <a:ext cx="762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55328"/>
            <a:ext cx="7197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Literature Review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0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360solutions.com/blog/wp-content/uploads/2012/07/boo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7" b="100000" l="0" r="897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362325"/>
            <a:ext cx="23145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28600"/>
            <a:ext cx="8260080" cy="4800600"/>
          </a:xfrm>
        </p:spPr>
        <p:txBody>
          <a:bodyPr>
            <a:noAutofit/>
          </a:bodyPr>
          <a:lstStyle/>
          <a:p>
            <a:pPr marL="82296" indent="0" algn="ctr">
              <a:lnSpc>
                <a:spcPct val="200000"/>
              </a:lnSpc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“ The greatest part of a writer’s time is spent in reading, in order to write: </a:t>
            </a:r>
          </a:p>
          <a:p>
            <a:pPr marL="82296" indent="0" algn="ctr">
              <a:lnSpc>
                <a:spcPct val="200000"/>
              </a:lnSpc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a man will turn over half a library to make one book.” </a:t>
            </a:r>
          </a:p>
          <a:p>
            <a:pPr marL="82296" indent="0">
              <a:lnSpc>
                <a:spcPct val="200000"/>
              </a:lnSpc>
              <a:buNone/>
            </a:pP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Britannic Bold" panose="020B0903060703020204" pitchFamily="34" charset="0"/>
              </a:rPr>
              <a:t>~ Samuel Johnson</a:t>
            </a:r>
          </a:p>
        </p:txBody>
      </p:sp>
    </p:spTree>
    <p:extLst>
      <p:ext uri="{BB962C8B-B14F-4D97-AF65-F5344CB8AC3E}">
        <p14:creationId xmlns:p14="http://schemas.microsoft.com/office/powerpoint/2010/main" val="26949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5410201" cy="731838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Britannic Bold" panose="020B0903060703020204" pitchFamily="34" charset="0"/>
              </a:rPr>
              <a:t>Literature Review</a:t>
            </a:r>
            <a:endParaRPr lang="en-US" sz="4400" dirty="0">
              <a:latin typeface="Britannic Bold" panose="020B09030607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871" y="914400"/>
            <a:ext cx="8122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Why is it important?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87050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PROVIDES RATIONALE (SOUND REASON) FOR YOUR RESEARCH WORK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76284" y="2743200"/>
            <a:ext cx="7672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BETTER UNDERSTAND YOUR TOPIC: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THE MORE YOU READ THE MORE YOU KNOW!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3574197"/>
            <a:ext cx="94051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HELP DEVELOP YOUR RESEARCH WRITING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IDENTIFY GAPS, OR AREAS THAT COULD USE MORE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HELP TO FOCUS YOU RESEARCH TOPIC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HELP DEVELOP YOUR ARGUMENT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LEARN FROM THE WAY OTHERS IN YOU FIELD WRITE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185" y="5715000"/>
            <a:ext cx="8358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READING CURRENT RESEARCH WILL LEAD YOU TO OTHER AUTHORS,  AND THEREFORE NEW IDEAS</a:t>
            </a:r>
          </a:p>
        </p:txBody>
      </p:sp>
    </p:spTree>
    <p:extLst>
      <p:ext uri="{BB962C8B-B14F-4D97-AF65-F5344CB8AC3E}">
        <p14:creationId xmlns:p14="http://schemas.microsoft.com/office/powerpoint/2010/main" val="326184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655638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to Choose a Research Article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fontScale="85000" lnSpcReduction="10000"/>
          </a:bodyPr>
          <a:lstStyle/>
          <a:p>
            <a:pPr marL="274320" lvl="1" indent="0"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1. Create a list of topics that will help you defend your opinion or create the necessary background knowledge for your research paper. </a:t>
            </a:r>
          </a:p>
          <a:p>
            <a:pPr marL="731520" lvl="1" indent="-457200">
              <a:buAutoNum type="arabicPeriod"/>
            </a:pPr>
            <a:endParaRPr lang="en-U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lvl="1" indent="0"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2. Search for those topics in search engines:  </a:t>
            </a:r>
          </a:p>
          <a:p>
            <a:pPr marL="274320" lvl="1" indent="0">
              <a:buNone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ERIC / JSTOR / Google Scholar</a:t>
            </a:r>
          </a:p>
          <a:p>
            <a:pPr marL="274320" lvl="1" indent="0">
              <a:buNone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You may also find a site that has article specific to your field (ex: 	Cambridge &amp; TESOL have many English journal articles)</a:t>
            </a:r>
          </a:p>
          <a:p>
            <a:pPr marL="274320" lvl="1" indent="0">
              <a:buNone/>
            </a:pPr>
            <a:endParaRPr lang="en-U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lvl="1" indent="0"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3. Decide if that piece of literature is worth reading/will help to truly support your thesis.</a:t>
            </a:r>
          </a:p>
          <a:p>
            <a:pPr marL="274320" lvl="1" indent="0"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	- Look at abstract/introduction/resource list</a:t>
            </a:r>
          </a:p>
          <a:p>
            <a:pPr marL="274320" lvl="1" indent="0">
              <a:buNone/>
            </a:pPr>
            <a:endParaRPr lang="en-US" sz="2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74320" lvl="1" indent="0"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4. Add to your Literature Review Chart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94334"/>
              </p:ext>
            </p:extLst>
          </p:nvPr>
        </p:nvGraphicFramePr>
        <p:xfrm>
          <a:off x="0" y="0"/>
          <a:ext cx="9036495" cy="6104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361"/>
                <a:gridCol w="1756460"/>
                <a:gridCol w="691939"/>
                <a:gridCol w="1064521"/>
                <a:gridCol w="4524214"/>
              </a:tblGrid>
              <a:tr h="6480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AUTHOR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SOURCE TITLE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GENRE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Where &amp; When Published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Summary &amp; Additional Details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</a:tr>
              <a:tr h="23709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McKay, Sandra Lee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Example: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Teaching English as an International Language: An introduction to the role of English as an international language and its implications for language teaching.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Book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London, Britain: March 2002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Describes the spread of English worldwide and its practical and educational consequences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Discusses the problem of how we define standards when the notion of a single 'standard' form of English is no longer valid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Explores the critical role of culture in language teaching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Looks at the implications of English as an international language for current teaching methods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</a:rPr>
                        <a:t>Suitable for trainee and practising teachers and other ELT professionals, especially curriculum and materials developers.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</a:tr>
              <a:tr h="955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Curry, Mary Jane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Critical Thinking: Origins, Applications, and Limitations for Postsecondary Students of English as a Second Language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Article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Montreal, Canada: April 1999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This paper explores the similarities, overlaps, and differences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 the multiple meanings of critical thinking, looking at the origins of the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field, its uses in the educational enterprise, its limitations, including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cultural and feminist critiques, and issues that arise in including critical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thinking in curricula for postsecondary ESL students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94" marR="616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6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English Paragraph Structure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7848600" cy="392762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Topic Sentence : </a:t>
            </a:r>
            <a:r>
              <a:rPr lang="en-US" dirty="0" smtClean="0"/>
              <a:t>General statement that informs the reader about the topic of the paragraph.</a:t>
            </a:r>
          </a:p>
          <a:p>
            <a:endParaRPr lang="en-US" dirty="0"/>
          </a:p>
          <a:p>
            <a:r>
              <a:rPr lang="en-US" b="1" dirty="0" smtClean="0"/>
              <a:t>Detail 1 </a:t>
            </a:r>
            <a:r>
              <a:rPr lang="en-US" dirty="0" smtClean="0"/>
              <a:t>– Should refer to topic sentence.</a:t>
            </a:r>
          </a:p>
          <a:p>
            <a:r>
              <a:rPr lang="en-US" b="1" dirty="0" smtClean="0"/>
              <a:t>Detail 2 </a:t>
            </a:r>
            <a:r>
              <a:rPr lang="en-US" dirty="0" smtClean="0"/>
              <a:t>– Should link #1 to new information.</a:t>
            </a:r>
          </a:p>
          <a:p>
            <a:r>
              <a:rPr lang="en-US" b="1" dirty="0" smtClean="0"/>
              <a:t>Detail 3 </a:t>
            </a:r>
            <a:r>
              <a:rPr lang="en-US" dirty="0" smtClean="0"/>
              <a:t>– Should link #2 to new information.</a:t>
            </a:r>
          </a:p>
          <a:p>
            <a:endParaRPr lang="en-US" dirty="0" smtClean="0"/>
          </a:p>
          <a:p>
            <a:r>
              <a:rPr lang="en-US" b="1" dirty="0" smtClean="0"/>
              <a:t>Conclusion</a:t>
            </a:r>
            <a:r>
              <a:rPr lang="en-US" dirty="0" smtClean="0"/>
              <a:t> – Summarize and restate </a:t>
            </a:r>
          </a:p>
          <a:p>
            <a:r>
              <a:rPr lang="en-US" dirty="0" smtClean="0"/>
              <a:t>And/or make reference to the next paragraph’s topic (transition).</a:t>
            </a:r>
            <a:endParaRPr lang="en-US" dirty="0"/>
          </a:p>
        </p:txBody>
      </p:sp>
      <p:pic>
        <p:nvPicPr>
          <p:cNvPr id="1027" name="Picture 3" descr="C:\Users\Lynn\AppData\Local\Microsoft\Windows\Temporary Internet Files\Content.IE5\UIOZ2INU\MC9002376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83690"/>
            <a:ext cx="2620963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6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 rot="10800000">
            <a:off x="1449977" y="838201"/>
            <a:ext cx="6781800" cy="4953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165492"/>
            <a:ext cx="62185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Topic Sentence (General Background Information)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2.Supporting Details that relate to your topic sentence (Most specific)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3.Concluding Sentence to bring it all together.  			                (</a:t>
            </a:r>
            <a:r>
              <a:rPr lang="en-US" dirty="0" err="1" smtClean="0"/>
              <a:t>ThesisStatement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04127" y="468869"/>
            <a:ext cx="1936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Topic (General)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5561" y="468869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6071" y="1737211"/>
            <a:ext cx="7572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Technology is used throughout the world, and is becoming a necessity in most countries.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2873652"/>
            <a:ext cx="6147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Technology is used in social media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Families &amp; Friends rely on technology to communicate.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Businesses rely on technology to compete in the economy.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366" y="4581812"/>
            <a:ext cx="591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Technology has now become a major component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people connecting throughout the world.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supporting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2133600"/>
            <a:ext cx="8839200" cy="44958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 smtClean="0"/>
              <a:t>TS: Teaching is a rewarding career that allows you to impact </a:t>
            </a:r>
            <a:r>
              <a:rPr lang="en-US" dirty="0" smtClean="0"/>
              <a:t>others. 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Detail 1: </a:t>
            </a:r>
            <a:r>
              <a:rPr lang="en-US" dirty="0" smtClean="0"/>
              <a:t>It brings much happiness and greatness to both myself and my students.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Detail 2: </a:t>
            </a:r>
            <a:r>
              <a:rPr lang="en-US" dirty="0" smtClean="0"/>
              <a:t>We educate and encourage young people to succeed in life and in their careers.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Detail 3: </a:t>
            </a:r>
            <a:r>
              <a:rPr lang="en-US" dirty="0" smtClean="0"/>
              <a:t>Therefore, it influences not only this generation, but for many to come in the future.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94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PRACTICE WRITING FROM GENERAL </a:t>
            </a:r>
            <a:r>
              <a:rPr lang="en-US" sz="2400" dirty="0" smtClean="0">
                <a:sym typeface="Wingdings" panose="05000000000000000000" pitchFamily="2" charset="2"/>
              </a:rPr>
              <a:t> SPECFIC DETAILS BELOW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399466"/>
              </p:ext>
            </p:extLst>
          </p:nvPr>
        </p:nvGraphicFramePr>
        <p:xfrm>
          <a:off x="274326" y="896536"/>
          <a:ext cx="8641073" cy="5777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215"/>
                <a:gridCol w="6912858"/>
              </a:tblGrid>
              <a:tr h="233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Paragraph </a:t>
                      </a:r>
                      <a:r>
                        <a:rPr lang="en-US" sz="1400" dirty="0" smtClean="0">
                          <a:effectLst/>
                        </a:rPr>
                        <a:t>Topic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Details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56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Introduction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G.S.:</a:t>
                      </a:r>
                    </a:p>
                    <a:p>
                      <a:pPr marL="0" marR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S.S. 1</a:t>
                      </a:r>
                    </a:p>
                    <a:p>
                      <a:pPr marL="0" marR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S.S. 2</a:t>
                      </a:r>
                    </a:p>
                    <a:p>
                      <a:pPr marL="0" marR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S.S. 3</a:t>
                      </a:r>
                    </a:p>
                    <a:p>
                      <a:pPr marL="0" marR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Th.St</a:t>
                      </a:r>
                      <a:r>
                        <a:rPr lang="en-US" sz="1400" dirty="0">
                          <a:effectLst/>
                        </a:rPr>
                        <a:t>.: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71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G.S.:</a:t>
                      </a:r>
                    </a:p>
                    <a:p>
                      <a:pPr marL="0" marR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Detail 1: </a:t>
                      </a:r>
                    </a:p>
                    <a:p>
                      <a:pPr marL="0" marR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Detail 2: </a:t>
                      </a:r>
                    </a:p>
                    <a:p>
                      <a:pPr marL="0" marR="0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Detail 3: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C.S.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76743" y="-76200"/>
            <a:ext cx="55771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Lit. Review Outline: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6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8305800" cy="48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US" sz="2800" dirty="0" smtClean="0"/>
              <a:t>By the end of this workshop, you will be able to… 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/>
              <a:t>Understand and identify the organizational structure of a research paper.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/>
              <a:t>Answer questions about your own research.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800" dirty="0" smtClean="0"/>
              <a:t>Identify and use correct writing and grammar formatting for a research </a:t>
            </a:r>
            <a:r>
              <a:rPr lang="en-US" sz="2800" dirty="0" smtClean="0"/>
              <a:t>paper</a:t>
            </a:r>
          </a:p>
          <a:p>
            <a:pPr marL="596646" indent="-514350">
              <a:buFont typeface="+mj-lt"/>
              <a:buAutoNum type="arabicPeriod"/>
            </a:pPr>
            <a:endParaRPr lang="en-US" sz="2800" dirty="0"/>
          </a:p>
          <a:p>
            <a:pPr marL="82296" indent="0">
              <a:buNone/>
            </a:pPr>
            <a:r>
              <a:rPr lang="en-US" sz="2300" b="1" dirty="0" smtClean="0"/>
              <a:t>Many of today’s ideas were found in :</a:t>
            </a:r>
          </a:p>
          <a:p>
            <a:pPr marL="82296" indent="0">
              <a:buNone/>
            </a:pPr>
            <a:r>
              <a:rPr lang="en-US" sz="2300" dirty="0" err="1" smtClean="0"/>
              <a:t>Hanyang’s</a:t>
            </a:r>
            <a:r>
              <a:rPr lang="en-US" sz="2300" dirty="0" smtClean="0"/>
              <a:t> English Solutions Text Online</a:t>
            </a:r>
          </a:p>
          <a:p>
            <a:pPr marL="82296" indent="0">
              <a:buNone/>
            </a:pPr>
            <a:r>
              <a:rPr lang="en-US" sz="2300" dirty="0">
                <a:hlinkClick r:id="rId2"/>
              </a:rPr>
              <a:t>http://</a:t>
            </a:r>
            <a:r>
              <a:rPr lang="en-US" sz="2300" dirty="0" smtClean="0">
                <a:hlinkClick r:id="rId2"/>
              </a:rPr>
              <a:t>www.hanyangowl.org/media/textbook/engsciresearchwritingbook.pdf</a:t>
            </a:r>
            <a:r>
              <a:rPr lang="en-US" sz="2300" dirty="0" smtClean="0"/>
              <a:t> </a:t>
            </a:r>
            <a:endParaRPr lang="en-US" sz="2300" dirty="0" smtClean="0"/>
          </a:p>
          <a:p>
            <a:pPr marL="82296" indent="0">
              <a:buNone/>
            </a:pPr>
            <a:r>
              <a:rPr lang="en-US" sz="2300" dirty="0" smtClean="0"/>
              <a:t>AIT’s Research Writing Text Online</a:t>
            </a:r>
          </a:p>
          <a:p>
            <a:pPr marL="82296" indent="0">
              <a:buNone/>
            </a:pPr>
            <a:r>
              <a:rPr lang="en-US" sz="2300" dirty="0">
                <a:hlinkClick r:id="rId3"/>
              </a:rPr>
              <a:t>http://www.ait.ac.th/education/LanguageCenter/ait-writing-services/guide-book/index.htm#.</a:t>
            </a:r>
            <a:r>
              <a:rPr lang="en-US" sz="2300" dirty="0" smtClean="0">
                <a:hlinkClick r:id="rId3"/>
              </a:rPr>
              <a:t>Uql0AOJ-Yvl</a:t>
            </a:r>
            <a:r>
              <a:rPr lang="en-US" sz="2300" dirty="0" smtClean="0"/>
              <a:t> </a:t>
            </a:r>
            <a:endParaRPr lang="en-US" sz="2300" dirty="0" smtClean="0"/>
          </a:p>
          <a:p>
            <a:pPr marL="596646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4800" y="228600"/>
            <a:ext cx="546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Today’s Agenda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5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_AwKfx-emqW0/TNgDw49gG-I/AAAAAAAAAH4/PqSQTTPNAu8/s1600/time_for_a_br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6096000" cy="627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834063"/>
            <a:ext cx="277495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dirty="0" smtClean="0"/>
              <a:t>Adapted from </a:t>
            </a:r>
            <a:r>
              <a:rPr lang="en-US" sz="1050" i="1" dirty="0" smtClean="0"/>
              <a:t>Writing Up Research</a:t>
            </a:r>
            <a:r>
              <a:rPr lang="en-US" sz="1050" dirty="0" smtClean="0"/>
              <a:t> by Robert </a:t>
            </a:r>
            <a:r>
              <a:rPr lang="en-US" sz="1050" dirty="0" err="1" smtClean="0"/>
              <a:t>Weissberg</a:t>
            </a:r>
            <a:r>
              <a:rPr lang="en-US" sz="1050" dirty="0" smtClean="0"/>
              <a:t> &amp; Suzanne </a:t>
            </a:r>
            <a:r>
              <a:rPr lang="en-US" sz="1050" dirty="0" err="1" smtClean="0"/>
              <a:t>Buker</a:t>
            </a:r>
            <a:r>
              <a:rPr lang="en-US" sz="1050" dirty="0" smtClean="0"/>
              <a:t> (2008)</a:t>
            </a:r>
            <a:endParaRPr lang="en-US" sz="105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46284" y="812012"/>
            <a:ext cx="4773930" cy="4976732"/>
            <a:chOff x="1522095" y="1216343"/>
            <a:chExt cx="4773930" cy="4976732"/>
          </a:xfrm>
        </p:grpSpPr>
        <p:sp>
          <p:nvSpPr>
            <p:cNvPr id="8" name="Trapezoid 7"/>
            <p:cNvSpPr/>
            <p:nvPr/>
          </p:nvSpPr>
          <p:spPr>
            <a:xfrm>
              <a:off x="2082962" y="4832270"/>
              <a:ext cx="3774440" cy="1360805"/>
            </a:xfrm>
            <a:prstGeom prst="trapezoi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 dirty="0">
                  <a:ea typeface="Calibri"/>
                  <a:cs typeface="Aharoni"/>
                </a:rPr>
                <a:t>d</a:t>
              </a:r>
              <a:r>
                <a:rPr lang="en-US" sz="3600" dirty="0" smtClean="0">
                  <a:effectLst/>
                  <a:ea typeface="Calibri"/>
                  <a:cs typeface="Aharoni"/>
                </a:rPr>
                <a:t>iscussion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 dirty="0">
                  <a:effectLst/>
                  <a:ea typeface="Calibri"/>
                  <a:cs typeface="Aharoni"/>
                </a:rPr>
                <a:t>conclusion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73234" y="3026489"/>
              <a:ext cx="3487420" cy="10668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 dirty="0">
                  <a:effectLst/>
                  <a:ea typeface="Calibri"/>
                  <a:cs typeface="Aharoni"/>
                </a:rPr>
                <a:t>method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60264" y="4093289"/>
              <a:ext cx="3487420" cy="738981"/>
            </a:xfrm>
            <a:prstGeom prst="rect">
              <a:avLst/>
            </a:prstGeom>
            <a:solidFill>
              <a:srgbClr val="FF3399"/>
            </a:solidFill>
            <a:ln w="25400" cap="flat" cmpd="sng" algn="ctr">
              <a:solidFill>
                <a:srgbClr val="FF339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Aharoni"/>
                </a:rPr>
                <a:t>results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4" name="Flowchart: Manual Operation 13"/>
            <p:cNvSpPr/>
            <p:nvPr/>
          </p:nvSpPr>
          <p:spPr>
            <a:xfrm>
              <a:off x="2060264" y="1673543"/>
              <a:ext cx="3743636" cy="1352946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700" dirty="0" smtClean="0">
                  <a:effectLst/>
                  <a:ea typeface="Calibri"/>
                  <a:cs typeface="Aharoni"/>
                </a:rPr>
                <a:t>Introduction</a:t>
              </a:r>
              <a:r>
                <a:rPr lang="en-US" sz="2700" dirty="0" smtClean="0">
                  <a:ea typeface="Calibri"/>
                  <a:cs typeface="Times New Roman"/>
                </a:rPr>
                <a:t> Lit. Review</a:t>
              </a:r>
              <a:r>
                <a:rPr lang="en-US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2095" y="1216343"/>
              <a:ext cx="4773930" cy="445769"/>
            </a:xfrm>
            <a:prstGeom prst="rect">
              <a:avLst/>
            </a:prstGeom>
            <a:solidFill>
              <a:srgbClr val="3EE527"/>
            </a:solidFill>
            <a:ln>
              <a:solidFill>
                <a:srgbClr val="3EE5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>
                  <a:effectLst/>
                  <a:ea typeface="Calibri"/>
                  <a:cs typeface="Aharoni"/>
                </a:rPr>
                <a:t>abstract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162576" y="5788744"/>
            <a:ext cx="3263589" cy="966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References &amp; Appendices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143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is a Research Paper Organized?</a:t>
            </a:r>
            <a:endParaRPr lang="en-US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8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8" b="7437"/>
          <a:stretch/>
        </p:blipFill>
        <p:spPr bwMode="auto">
          <a:xfrm>
            <a:off x="155574" y="8930"/>
            <a:ext cx="2390051" cy="23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3190" y="2317102"/>
            <a:ext cx="8747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/>
              <a:t>Describe what was done to answer the research question, describe how it was done, justify the experimental design, and explain how the results were analyzed </a:t>
            </a:r>
            <a:endParaRPr lang="en-US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How </a:t>
            </a:r>
            <a:r>
              <a:rPr lang="en-US" sz="2800" dirty="0">
                <a:solidFill>
                  <a:srgbClr val="000000"/>
                </a:solidFill>
              </a:rPr>
              <a:t>the results were </a:t>
            </a:r>
            <a:r>
              <a:rPr lang="en-US" sz="2800" dirty="0" smtClean="0">
                <a:solidFill>
                  <a:srgbClr val="000000"/>
                </a:solidFill>
              </a:rPr>
              <a:t>achieved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</a:t>
            </a:r>
            <a:r>
              <a:rPr lang="en-US" sz="2800" dirty="0" smtClean="0">
                <a:solidFill>
                  <a:srgbClr val="000000"/>
                </a:solidFill>
              </a:rPr>
              <a:t>xplanation </a:t>
            </a:r>
            <a:r>
              <a:rPr lang="en-US" sz="2800" dirty="0">
                <a:solidFill>
                  <a:srgbClr val="000000"/>
                </a:solidFill>
              </a:rPr>
              <a:t>of how data was </a:t>
            </a:r>
            <a:r>
              <a:rPr lang="en-US" sz="2800" dirty="0" smtClean="0">
                <a:solidFill>
                  <a:srgbClr val="000000"/>
                </a:solidFill>
              </a:rPr>
              <a:t>collected/generated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</a:t>
            </a:r>
            <a:r>
              <a:rPr lang="en-US" sz="2800" dirty="0" smtClean="0">
                <a:solidFill>
                  <a:srgbClr val="000000"/>
                </a:solidFill>
              </a:rPr>
              <a:t>xplanation </a:t>
            </a:r>
            <a:r>
              <a:rPr lang="en-US" sz="2800" dirty="0">
                <a:solidFill>
                  <a:srgbClr val="000000"/>
                </a:solidFill>
              </a:rPr>
              <a:t>of how data was analyzed 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Explanation </a:t>
            </a:r>
            <a:r>
              <a:rPr lang="en-US" sz="2800" dirty="0">
                <a:solidFill>
                  <a:srgbClr val="000000"/>
                </a:solidFill>
              </a:rPr>
              <a:t>of methodological </a:t>
            </a:r>
            <a:r>
              <a:rPr lang="en-US" sz="2800" dirty="0" smtClean="0">
                <a:solidFill>
                  <a:srgbClr val="000000"/>
                </a:solidFill>
              </a:rPr>
              <a:t>problems and </a:t>
            </a:r>
            <a:r>
              <a:rPr lang="en-US" sz="2800" dirty="0">
                <a:solidFill>
                  <a:srgbClr val="000000"/>
                </a:solidFill>
              </a:rPr>
              <a:t>their solutions or effects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3259" y="160338"/>
            <a:ext cx="6702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METHODS SECTION </a:t>
            </a:r>
            <a:endParaRPr lang="en-US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Purpose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AutoShape 2" descr="data:image/jpeg;base64,/9j/4AAQSkZJRgABAQAAAQABAAD/2wCEAAkGBhQQERUUDxQWFBQVGBQXFBQUGRwVGhoXGhcXFhcdGCEaHCYfGBojHBgWIC8gIycpLCwsGB4xNTAqNiYrLSkBCQoKDAwMDwwMDSkYFBgpKSkpKSkpKSkpKSkpKSkpKSkpKSkpKSkpKSkpKSkpKSkpKSkpKSkpKSkpKSkpKSkpKf/AABEIAPUAzQMBIgACEQEDEQH/xAAcAAEAAwEBAQEBAAAAAAAAAAAABQYHBAMCAQj/xABIEAABAwIDBQUEBgYIBQUAAAABAAIDBBEFEiEGBzFBYRMiUXGBFCMyQhVSgpGSoTNDYnKxwSQlRFNjg6LRNXOywtIWNFRks//EABQBAQAAAAAAAAAAAAAAAAAAAAD/xAAUEQEAAAAAAAAAAAAAAAAAAAAA/9oADAMBAAIRAxEAPwDcUREBERAREQEREBERAREQEREBERAREQEREBERAREQEREBERAREQEREBERAREQEREBF8tlB4EG3GxuvpAREQEREBERAREQEREBERAREQEREBERARfEszWAueQ1o1JJsAOpPBUjF971JG/sqNslbNyZTDML/vWsfNocgvS5cQxSGnbnqJWRNHzSODB+ZVBIx2v1JiwyE/5kuX87G37vooGvwjBaJ+fEquTEKgcWl5kObwsw93ye770FmxHfDAXdlhsMtdNyETSGepIvbyb681G1OE4hWlv0vXMw+KQ2ZSwPa17tLkFxdqbDxdw4BfNBi+IVbBHgtBHh9Of18zWtNvFrQ21/R/mpTDtz8BzSYlLJWzvBDpJHFobf6gBuLciT5AIKHszsK+rfVVWEyyU8cLstG8uOaaRo7znHTRw6W7wGtjfUdgNtPpCJzJm9nVwHJURHQhw0zAfVJB05G48Ca3szKcDxA4fMT7JUkvo5HfK86GMnroPPKfmXVvCwWSkmbi1APexaVUY4Sw6Ak9QBr0APyoNFRcOC4xHWQRzwG7JGhw8R4g+BBuCPELuQEREBERAREQEREBERAREQEVbxneNh9JcTVMeYfIw9o77mXt62Vak3n1VZ3cHw+WS/CecZIx142P4gg0WeobG0ukcGtbq5ziAAOpOgVCxTesJZDBg0Lq2fhnAIhb1LtLjroP2lVdo8ODLSbS15ldxZQUp06XAsAP2rD97kpDCMLxGvj7OkjbhFAeAaCJnjxPBxJHO7fNyDix2jZfPtLiOdw1FBSnQdCG/xIH7yksIxuqezs8AwptNEf19SMl+V7cXed3norbs1u2oqCzo4+0l4mabvvv4i+jfsgK0oM1O7KsrdcXxGR7eJgp+4z+Fv9N+qtGAbvqGhsaenZnH6x/vH+hdfL6WViRAREQV/bfZJmJUroXHK8d6GTmyQcD42PA9D42UTu82qdVMko64WrKbuTNdr2jRoH/tX0vyNweDgrsqHvF2YlDmYjh4tV02rmj9bEPiaQPiIF/MXHHLYI7A3HA8TNG82oqxxfSuPCOXQGP10H4PErTVRq2OHaPCs0Xdk+JhJ1inbyJGtuV+bXA+C6d2+1zqyB0NT3aymPZ1DHaEkaB/rax6g8iEFwREQEREBERAREQEREFY3hbYjDKR0rchmcQ2Fj72c64voCCQG3J1HLXUKrYfs3XY2xs2JVBgpZAHR0tMbZmHUF5149cx/dXxhtJHjWM1b6mz4KNpgiiJGrjmY99vMP18cv1VEYU3E4ak4NDVR07Ys7oZntvI+EnM0RmxBIBOmlrOF9LALpJguD4KwPkZDERq10g7WVx/ZzXcT+6FDv2rxHF+5hMJpKY6GsnFnEf4Y1H3ZvNqmMD3TUsD+1qi+snOplqDmF+jTcfizK6gW4IKhsruxpqJ3ayXqakm7qibvHN4tBvl89T1VwREBERAREQEREBERBl2MxHAMQFXEP6BVuDalg4RSHg8AcBxP4h9Vdu3Oz8kUrMWwqxmY0GeNurZ4bC50+I5bcOIAI1aL3fGcJjq4JIJhmZI0tcP4EeBBsQfEBUndlislPJNhVWby0usLj88Btlt5XB8nAfKgtmy200WI07Z4DodHNPFjxxa7qPzFjzUusw2ioH4FV+30jSaOZwbWwN4NJOkjBwGp9CSODtNJo6xk0bZInBzHgOY4cC0i4IQeyIiAiIgIiICIiDMNtsJ+iaqPFKKO0eYsro2aBzZHXL7eJJ4+IYfFSG8PBjWU0OIYc69RTATQPbrnj+It66ageY+ZXmto2TRvjlaHMe0tc08C0ixCzrYKrfhlbJhNS4lhvLQyO+ZhuS3z0J8w/wAQguWyG0rMRpI6iPTMLPb9V40c30PDxBB5qZWaYK36IxqSm4UuIXlg8GzD4mjwvqPVi0tAREQEREBERAREQERcNdjlPAbTzxRE8BJI1n/UQg7lnG9enNLJSYnCDnppGsmy/NC8kWP3ub/mLpx3eqzP7PhUZrqk6Ds9Ym9XOHxAdNP2gorEticarIH+010QL2kGlaz3dj8pcBp52d580GgVNXTVFIXyuYaaWPVzyGsMbxzJtbQqhbncca2Sqw9kvbRQOc+ml8Yi6zh6EtP2nW0VCwqgp6YiHGocQkljJEVK0XiIufgs4E3JPw6dTwXrjVZLSztrKeGDCzG0NipiffStPHPGAeI+sG+ZIFg/ohFm+A73u4w4rTS0gf8Ao58jzC71Iu38xbn43+gxGOoYJIJGyMPBzCHD8ufRB0oiICIiAiIgKk709m3VFM2optKqjPbROHEhvee3rwBA8W25q7L8IQZ1tC36bweKrpdKmK08WXi2WM2kYPuNvGzCrVsXtK3EaOKdtsxFpGj5ZBo8ffqOhCqewv8AV2J1mGu0jkPtNL4ZXfG0eWg/yyvB39Q4rfhh+IO1+rFUfyBv9x/YQaeiIgIi+XvAFyQAOJOiD6RVLGt6mHUpIdUCRw+SEdqfvb3QfMqBk3n1dYHfQ2HyTMbcdvMQxt/2QSAfLNfoEGlEql7Sb1qWlf2MAdV1BNmwwd7veBcLi/QZj0VFwYz4yyd2K4i+njpjaena0Q2GvxHQWuHCxDjcWUhgO1FHSkx4Dhs1W4aOnAIvy1e4FwHSzQglY8FxjFNayf6Ppz+og/SkftOvcep+yqnRbt6atxOSnpi/2alAFTO52d8spJu0HgOBFwNMruOi9dqt4uIH3Ur4aQu0MVMfaKg9LtcWsPq0qS2ToMXgpgzD6WGljuXk1ZLppXG1y+1spNgLFosAPNBp+DYBBRR9nSxNibzDRqerjxcepJUHtJvNo6I5C8zTcBBB7x2bwNtGnoTfoqRhtXX45UzUlbVexCDSWmgaWvfbRxzEm7b25kd4aG4KsT58I2ebZob29uDfe1DvMn4AfshBzf1zivhhdMfN05H5Fv8Ao9eCfQ+D4F7ypeJan4s0p7aZxPNrflufmsPNfPtWMYt+jH0XSn53XM7m+I4Fv+nzPOEopcOopjHh1NJi1cCc0zu+1ruFy4gtHmB9oIJipx/EsYYWUVM2lpHizqirAcXN8WtII4dHD9ocq7RYDS0Lmtw3Gmx1l7OzW7CQ8musC0eGpcrLLsjimK2+lJ20tOeNNTaucNNHuuQfUuHTmpmp3S4eaR8EcDWuLTlmPekD7aOzHXjy4cRZBFjeXVUPdxmikYBp7TTjPE7ra+nlmv0VrwHbWjrh/RZ2Pd9QnK/8LrFUHZ+px51Mymjp44hEDG6oqtS4AkCzTxAFhfKQQL6qGxjd7TUjjPjVe1sjtRFSxtjcTbi0AfmGN6lBuaLE9ksWxlgc6hjlqqNv6MVoax7m8AGHNcnyJbp6K5YRvcpnv7KubJQzjQsqAQ2/R1uHVwagvSLyp6pkjQ6NzXtOoc0hwI6EaFeqAiIgoe9LB5A2HEKQXnonZyB88P6wHoBc+Rcu3FBTY5hZyObllbeMuIvHMNQD4FrtCOYJ8VbnC4ss4odxlG3MaiSaa7nODQREwXN9Gs58OfLgEEvus2jdV0DRMffU7jBLfjdlspPm21zzIK7cc3iUFHftqlhcP1cZ7R/qG3t62WH12yz46iuEDJH0tHOztoGSOa4xHPZwOt7BpuSDbMDwuta2JwbBxTtqaKOHLzklIc9juYcXk5HDpb7kHEd4GIV+mEUDmsPCpq+43zDdL+hd5KpbT0ju0EWJVc2I1bvhoKPuRtP+IQNB0DQ7+KtW2G8lszmUOEStfUzvbGZmasjadCWu4F3UXsL81a9kti6fDY8sIzSO/Szv1kkPEknkL8uHmdUFC2R3MBzxPibGMHyUcV8rfDtHXJd5XPUngtZhgaxoaxoa0Cwa0WAHgANAF9ogxzefse4YiyojpZqmGdo7aGAubmlj+HOWtNmkZbm3yusQdV5YM3EMXkfQvLMPp6WwnZTNynvE5WCxIuACONtLkHgtJ2o23pcOZepkAcRdsTe893kOQ6mw6qE3U4bKI6mqqIzE+tndM1jviEZ+G/hqXelkE1s1sLR4eP6NC0P5yu70h+0eHkLDorAuLFcZhpWGSplZEwc3m1+g5k9BqqLUbzp61xjwOkfPrY1MwLIm9dbX9SD0PBBKbZ7vPbZmVNLO6kqmd0zMBu5hBBBsQbgE2N+Gh5W6tlt3FJQd9jO1n4mebvvvzI5N9NfElQjN3+IVAz1uKzslOoZTe7jYeXAtzAeQPVRVDt9iUEjsNNMKqujJtKXZWOisC17uFzYjW44jnxCa3u10nZU1LG4xtrJ2QyyDkwkAj1v62I5lW7A8AgooWxU0YYweHFx8XHi53UrO8R2ellcyfaSvijjjcHspYiGNzDhc/E48tATroRzkpt6UlUSzBaOWqN7dvIDHCOtza48y3+SDQi63FVHH96dDSOyCQzy3sIqcdo6/hcd0Hpe6hhu/rsQ1xmtcI+PstL3GeTjbX7j5hdprsGwJtmmGOQDUM97MfM6uHqQEHGavGcT0iY3DKc/PJ35yOg4tPo09eakcH3b0NBeepPbyjvPqKtwNj4jN3W+Zueqjf/W2J4jphVF2MR4VNX3dPFrf9s3ovSm3TGocJMYq5ax/HswTHEOgA1t5ZfJB04pvfpGP7KibJWzcAynaSL/vW1HVoKhMVwPFsablqYaaigPASNEsoHTiWnyyHyWk4XgkFKzJTRMib4MaG38+ZPUrtQY3gOx4wnHKKGOZ8gkhne8nui+SQWDRwHdB1J1HFbIs82o7u0OGOHF0VQ0+Vnf+RWhoCIiAiIgzvZL3ePYrHye2CQfhbfl4vKhd4O6cNk9roYhKwOzz0Vy0PHFxjy6i/wBUengpqA9ltO8cp6MH1a5v/itEQYNW4nT1T6EbP0j2VUD+0c0MDWtvYObM4m7tWjvE2seN9Bu8ZNhmFjYXA1sedvFUravd4ZZfbMNk9lrW65m6Ml8RIOFz42N+YPKjvx6tras0mMVhw0aDs42dmJeRtJcixtxJLTf0QabtFvAoqC4nmaZP7qPvyE+GUfD9qyrZxvFsU0ooRh9Of7RUaykeLGctD4faXS/C8J2fiEz2APPwPf72Z7ra5L8NDqRlGuq4Bt/ilb/w3DSxh4TVRsCPEAlo+4u8kEzgW7akoSaicuqZxd76io75BGpc0G4HnqeqhabaXE8ZLnYWGUdICWiolGaR9uJa2xA+7Tx5D6fsPiVaP62xDs4eL4aUZQRzDnWAtbxDgvfcrU/0Woha7PFT1MrIZOTmGztPUk/aQdGGbo4O07bEJZa+b605OT0bc6dCSOivEEDY2hsbQ1rRYNaA0AdANAvRQG0O3VHQA+0zta4fq2995+y3UeZsOqCfVT2m3a0ldL28naRTWAMsL8hIAsL6EaDS9lAnb/Ea/TCKEsjPCpqu623iBex9C7yX03djV1muL4hLIOcNP7uP+Fj+G/VBxzYTgGGOzVEjJ5RraV5qX36tF2j1Fl1R7yqmpGTBsNke0aNlmtFGPCwFgR9oKy4Lu5oKSxhpmZh88g7V1/G772PlZWQBBnA2IxSu/wCJ15hjPGCk7ungXWF/XMFYdn929DREOhga54/Wy+8ffxBdo0+QCs6ICIiAiIgzzbR2XHMJdpY+0N9SGrQ1nm8w5K7CJfCqLD9vIFoaAiIgIiIM72l93tFhr+UkU8R9GyH+LmrRFnm8puWvweQcqksJ6PMX8gVoYQFF7QbM09fH2dXE2Rutjwc0+LXDVp8lKIgxvEd31VhlRFUwtOJU9OCGQSkmSNpN+4ODrHUWHH5eYl6benU4jKYcHpWFzWgvfVPDAy/HutN3WNxoTw4LTVT9rt3MVY72imcaWtbqyoj0uRw7QD4vC/HzGiCGxDYmqqG5sbxPLANXQwWhj8bOc61/UFfMG8Wio2NpMFp5KtzeDIGnLc8S55BLiT81j5qE2H2Q+lZql+Myy1EtLMYeyLyI9BckWsbXvoMvDW61vDcJhpmZKeNkTPqsaGj1txPUoKD9C4ziWtXOzD4T+qp9ZSP2nA6fi9Ap3Z7dhQ0RDmRdrJx7Wf3jr+IuMrT5AK2IgIiICLznqGxtLpHBrRxc4hoGttSdOK9EBeJq2Z+zztz2vkzDNbxtxt1UNT7YRyVNXTNa4S0jWvdmsA8Obm7tje3DiOYWSRbPyVWHT406QsrDKZ4XMcbNYx2QssfCzrdGtHAkINTxfeVh9JO6CoqMkrbZhkkcBcAi7mtLRoQePNR21W8B7JYKbC42VNRUN7RhJ92I9bOJBF72J4iwHkFTqTEI5K+sqKljS2fCoqgtcLjWKMm1x0K7dj92zK7DaKaSWaCZkcjQ+F2UmMyPIB0vzNrcnc0Gk7OSVToGnEGxNnu7MISS21+7xJ1tx1Ums83WYpJ21dSOmfUxUsoEMzzmcQcwLSedi3T15WtoaDO99Xcpaab+5q4H38BZ5/iGrRAqPvngzYROebHQuHpK0H8iVbcIqO0gif8AWjjd97Qf5oOtERAREQZ5vfFhhz7fDWw/mHf7BaGs93xm0VDf/wCbB/By0JAREQEKIgzzYL3eL4vEeckMo+2Hk/8AU371oazzCvd7TVY/vaWJ/mW9kz+DStDQERZjvA3i1GF4lE0gOpXQ5jGALlxL23zHW4cG6AgWv43QXjEdqaaCGeV0rXNptJhGc7mu0AaQODiSBY/7qG2W26kxHtOzpZacFhdTzT/o5DqG8LX8SGk6X14LN92Mcsj6+Co+KtpDPY65i/NZ3r2l/Vd+7TBIfZocRxGqdkpS9kMb3ZY4S1xaOepN7gC3EXug8qXZaWfGG02OzOqC+Aztax7mx5s1soFh3QGv+EN4BSuK7WjCMZrDN2j45qeB0ELLm7xlja1oOjbkSa9OZsFKbaO7PGcJnba0hlhJHMOAt6d8/evbafCXnHcOmbEXsDJmvflLmtIDi0uNrNILjYnnwQVnZ2pqpMdzV0TYH1tLIOybxbGB3c/PN3Odj0HBQ0O0Rp8Hmwkh3tvbmnZEAblrnhxcOVj3h9oeK1iTZIuxVte6QFrIDEyK2ocSbuvfUWceSnHYbEZO1MTDKOEhaM/h8VroMj263eVLpaCOkDi11PHRzSNGjWxlpJeeTba9clvO94/sL7TDBBFVTU0ELcjo4TbtGANa0OPHQN6jU6K1Igitm9mIMPhENKzK293E6uc7hdx5n8hyspVEQVPesy+EVf8Aywfue0qX2VN6Gl/5EH/5tVM3o7bUrqWeihf21TM3I2OEdpY5h8RGg8tT0Vz2VpHQ0VNHIMr2QxNc08nBgBCCVREQEREGfb7Bahhf9Sqp3Hy7y0BpuLhVLexhvb4TUgcWNEg/y3Bzv9IcunYfbCCupouzlY6YRs7WO/ea4NGbQ6kXvqNEFlREQEREGeVwybTwH+9o3t/C55WhrPNq+5j+Fv8ArsqI/wDS4/zWhoCzfeVSM+ksKfIxr2Pklgka4BzS2TILEHTg560hctbhcU5YZo2SGNwfGXtDsrxwc2/A9UFVn2alZjdPVQRgU/sr4ZSCG5bXLABx192BYciobCtyrWvtVVL5qZkj5I6UAsZcn5+8bm1gbAX9bLTUQcdZg8MxidLExxhcHxEj4HAWBb4LsREBEX4Sg/UVN2k3qUlI7s4yaqoOjYafvnN4FwuB5C56KD+g8WxjWuk+j6U/qIv0rh4PPEfaP2fAJ3aXejS0juyivVVJNmwQd45vBxFwPIXPRQY2exXF9cRl9hpj/ZoP0jh4PPL1J/dCuOzOxdLhzMtLEGn5pHd6R3m4626Cw6KcQQmzmxlJh7bUsLWG1jIe893m46+gsOim0RAREQEREH45txY6g8QVT9ot1tJVHtIQaWobqyan7hDuRc0WDvPQ9VcUQZrR7aVeEyNgxxvaQuIbFXxi4Ph2oA4+l+juK0WmqWysa+NzXscLtc0hwI8QRoQvmtoWTxujmY17HizmuFwR1Wc1GytbgrzLg5NRSkl0lDIblviYjxJ8tfEOQaairOyO8CmxIZY3GOZvx08ndeCONvrAeI9bKzIM83jHLiWDv/8AsPZ+Ps2j+JWhrPd7xyfR0v8Ad10P83f9i0JAREQEXhWV8cLS+Z7I2ji57g0feVSsR3w0jXdnRMlrZeTKdhI/ERw6gFBfFy4jisNOzPUSsib9aRwaPz4qhZ8dxDgIsNiPM+8mt+dj6NK6sP3PU2btK6Saul5unecvoAb26FxQeVdvfjkcYsKp5a6XhdjS2MdSSL29AOoXMdj8UxTXFan2aE/2Wl4kcbOde33l/DgFodFh8cDAyGNkbBwaxoYPuAsuhBB7N7F0mHttSwtabWMh7zz5uOvoLDopxEQEREBERAREQEREBERAREQVPa3dxT157QXgqRqyoi7rrjhmtbN+R8CFX6PbWswl7YMcYZIScsddGMwPh2gA4+mbo7itMXhW0TJmOjmY17HCzmuFwR1BQUDfHUMlwuOaFwewTwPa9huCCXNuCP3lokb7gEcxf79VkG1W6urjY+DC356Ooc0vp5XD3LgQ4OYXctOXe8Q7ipSDY3E8Ra0YpU+ywANb7NSkZnAADvuBI148XDp4BYNod59DRnIZO2l4CGAdo6/IG3dB6E36KE+mMaxH/wBrAzD4TwkqO9LbxDSNPw+pVr2d2Jo6Af0WFrXc5D3nnzcdfQWCnUGf0e5+F7hJic81dL/iuLWejQb2+1boFdcNwmGmZkp4mRN8I2ho9bcT1K60QEREBERAREQEREB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QQERUUDxQWFBQVGBQXFBQUGRwVGhoXGhcXFhcdGCEaHCYfGBojHBgWIC8gIycpLCwsGB4xNTAqNiYrLSkBCQoKDAwMDwwMDSkYFBgpKSkpKSkpKSkpKSkpKSkpKSkpKSkpKSkpKSkpKSkpKSkpKSkpKSkpKSkpKSkpKSkpKf/AABEIAPUAzQMBIgACEQEDEQH/xAAcAAEAAwEBAQEBAAAAAAAAAAAABQYHBAMCAQj/xABIEAABAwIDBQUEBgYIBQUAAAABAAIDBBEFEiEGBzFBYRMiUXGBFCMyQhVSgpGSoTNDYnKxwSQlRFNjg6LRNXOywtIWNFRks//EABQBAQAAAAAAAAAAAAAAAAAAAAD/xAAUEQEAAAAAAAAAAAAAAAAAAAAA/9oADAMBAAIRAxEAPwDcUREBERAREQEREBERAREQEREBERAREQEREBERAREQEREBERAREQEREBERAREQEREBF8tlB4EG3GxuvpAREQEREBERAREQEREBERAREQEREBERARfEszWAueQ1o1JJsAOpPBUjF971JG/sqNslbNyZTDML/vWsfNocgvS5cQxSGnbnqJWRNHzSODB+ZVBIx2v1JiwyE/5kuX87G37vooGvwjBaJ+fEquTEKgcWl5kObwsw93ye770FmxHfDAXdlhsMtdNyETSGepIvbyb681G1OE4hWlv0vXMw+KQ2ZSwPa17tLkFxdqbDxdw4BfNBi+IVbBHgtBHh9Of18zWtNvFrQ21/R/mpTDtz8BzSYlLJWzvBDpJHFobf6gBuLciT5AIKHszsK+rfVVWEyyU8cLstG8uOaaRo7znHTRw6W7wGtjfUdgNtPpCJzJm9nVwHJURHQhw0zAfVJB05G48Ca3szKcDxA4fMT7JUkvo5HfK86GMnroPPKfmXVvCwWSkmbi1APexaVUY4Sw6Ak9QBr0APyoNFRcOC4xHWQRzwG7JGhw8R4g+BBuCPELuQEREBERAREQEREBERAREQEVbxneNh9JcTVMeYfIw9o77mXt62Vak3n1VZ3cHw+WS/CecZIx142P4gg0WeobG0ukcGtbq5ziAAOpOgVCxTesJZDBg0Lq2fhnAIhb1LtLjroP2lVdo8ODLSbS15ldxZQUp06XAsAP2rD97kpDCMLxGvj7OkjbhFAeAaCJnjxPBxJHO7fNyDix2jZfPtLiOdw1FBSnQdCG/xIH7yksIxuqezs8AwptNEf19SMl+V7cXed3norbs1u2oqCzo4+0l4mabvvv4i+jfsgK0oM1O7KsrdcXxGR7eJgp+4z+Fv9N+qtGAbvqGhsaenZnH6x/vH+hdfL6WViRAREQV/bfZJmJUroXHK8d6GTmyQcD42PA9D42UTu82qdVMko64WrKbuTNdr2jRoH/tX0vyNweDgrsqHvF2YlDmYjh4tV02rmj9bEPiaQPiIF/MXHHLYI7A3HA8TNG82oqxxfSuPCOXQGP10H4PErTVRq2OHaPCs0Xdk+JhJ1inbyJGtuV+bXA+C6d2+1zqyB0NT3aymPZ1DHaEkaB/rax6g8iEFwREQEREBERAREQEREFY3hbYjDKR0rchmcQ2Fj72c64voCCQG3J1HLXUKrYfs3XY2xs2JVBgpZAHR0tMbZmHUF5149cx/dXxhtJHjWM1b6mz4KNpgiiJGrjmY99vMP18cv1VEYU3E4ak4NDVR07Ys7oZntvI+EnM0RmxBIBOmlrOF9LALpJguD4KwPkZDERq10g7WVx/ZzXcT+6FDv2rxHF+5hMJpKY6GsnFnEf4Y1H3ZvNqmMD3TUsD+1qi+snOplqDmF+jTcfizK6gW4IKhsruxpqJ3ayXqakm7qibvHN4tBvl89T1VwREBERAREQEREBERBl2MxHAMQFXEP6BVuDalg4RSHg8AcBxP4h9Vdu3Oz8kUrMWwqxmY0GeNurZ4bC50+I5bcOIAI1aL3fGcJjq4JIJhmZI0tcP4EeBBsQfEBUndlislPJNhVWby0usLj88Btlt5XB8nAfKgtmy200WI07Z4DodHNPFjxxa7qPzFjzUusw2ioH4FV+30jSaOZwbWwN4NJOkjBwGp9CSODtNJo6xk0bZInBzHgOY4cC0i4IQeyIiAiIgIiICIiDMNtsJ+iaqPFKKO0eYsro2aBzZHXL7eJJ4+IYfFSG8PBjWU0OIYc69RTATQPbrnj+It66ageY+ZXmto2TRvjlaHMe0tc08C0ixCzrYKrfhlbJhNS4lhvLQyO+ZhuS3z0J8w/wAQguWyG0rMRpI6iPTMLPb9V40c30PDxBB5qZWaYK36IxqSm4UuIXlg8GzD4mjwvqPVi0tAREQEREBERAREQERcNdjlPAbTzxRE8BJI1n/UQg7lnG9enNLJSYnCDnppGsmy/NC8kWP3ub/mLpx3eqzP7PhUZrqk6Ds9Ym9XOHxAdNP2gorEticarIH+010QL2kGlaz3dj8pcBp52d580GgVNXTVFIXyuYaaWPVzyGsMbxzJtbQqhbncca2Sqw9kvbRQOc+ml8Yi6zh6EtP2nW0VCwqgp6YiHGocQkljJEVK0XiIufgs4E3JPw6dTwXrjVZLSztrKeGDCzG0NipiffStPHPGAeI+sG+ZIFg/ohFm+A73u4w4rTS0gf8Ao58jzC71Iu38xbn43+gxGOoYJIJGyMPBzCHD8ufRB0oiICIiAiIgKk709m3VFM2optKqjPbROHEhvee3rwBA8W25q7L8IQZ1tC36bweKrpdKmK08WXi2WM2kYPuNvGzCrVsXtK3EaOKdtsxFpGj5ZBo8ffqOhCqewv8AV2J1mGu0jkPtNL4ZXfG0eWg/yyvB39Q4rfhh+IO1+rFUfyBv9x/YQaeiIgIi+XvAFyQAOJOiD6RVLGt6mHUpIdUCRw+SEdqfvb3QfMqBk3n1dYHfQ2HyTMbcdvMQxt/2QSAfLNfoEGlEql7Sb1qWlf2MAdV1BNmwwd7veBcLi/QZj0VFwYz4yyd2K4i+njpjaena0Q2GvxHQWuHCxDjcWUhgO1FHSkx4Dhs1W4aOnAIvy1e4FwHSzQglY8FxjFNayf6Ppz+og/SkftOvcep+yqnRbt6atxOSnpi/2alAFTO52d8spJu0HgOBFwNMruOi9dqt4uIH3Ur4aQu0MVMfaKg9LtcWsPq0qS2ToMXgpgzD6WGljuXk1ZLppXG1y+1spNgLFosAPNBp+DYBBRR9nSxNibzDRqerjxcepJUHtJvNo6I5C8zTcBBB7x2bwNtGnoTfoqRhtXX45UzUlbVexCDSWmgaWvfbRxzEm7b25kd4aG4KsT58I2ebZob29uDfe1DvMn4AfshBzf1zivhhdMfN05H5Fv8Ao9eCfQ+D4F7ypeJan4s0p7aZxPNrflufmsPNfPtWMYt+jH0XSn53XM7m+I4Fv+nzPOEopcOopjHh1NJi1cCc0zu+1ruFy4gtHmB9oIJipx/EsYYWUVM2lpHizqirAcXN8WtII4dHD9ocq7RYDS0Lmtw3Gmx1l7OzW7CQ8musC0eGpcrLLsjimK2+lJ20tOeNNTaucNNHuuQfUuHTmpmp3S4eaR8EcDWuLTlmPekD7aOzHXjy4cRZBFjeXVUPdxmikYBp7TTjPE7ra+nlmv0VrwHbWjrh/RZ2Pd9QnK/8LrFUHZ+px51Mymjp44hEDG6oqtS4AkCzTxAFhfKQQL6qGxjd7TUjjPjVe1sjtRFSxtjcTbi0AfmGN6lBuaLE9ksWxlgc6hjlqqNv6MVoax7m8AGHNcnyJbp6K5YRvcpnv7KubJQzjQsqAQ2/R1uHVwagvSLyp6pkjQ6NzXtOoc0hwI6EaFeqAiIgoe9LB5A2HEKQXnonZyB88P6wHoBc+Rcu3FBTY5hZyObllbeMuIvHMNQD4FrtCOYJ8VbnC4ss4odxlG3MaiSaa7nODQREwXN9Gs58OfLgEEvus2jdV0DRMffU7jBLfjdlspPm21zzIK7cc3iUFHftqlhcP1cZ7R/qG3t62WH12yz46iuEDJH0tHOztoGSOa4xHPZwOt7BpuSDbMDwuta2JwbBxTtqaKOHLzklIc9juYcXk5HDpb7kHEd4GIV+mEUDmsPCpq+43zDdL+hd5KpbT0ju0EWJVc2I1bvhoKPuRtP+IQNB0DQ7+KtW2G8lszmUOEStfUzvbGZmasjadCWu4F3UXsL81a9kti6fDY8sIzSO/Szv1kkPEknkL8uHmdUFC2R3MBzxPibGMHyUcV8rfDtHXJd5XPUngtZhgaxoaxoa0Cwa0WAHgANAF9ogxzefse4YiyojpZqmGdo7aGAubmlj+HOWtNmkZbm3yusQdV5YM3EMXkfQvLMPp6WwnZTNynvE5WCxIuACONtLkHgtJ2o23pcOZepkAcRdsTe893kOQ6mw6qE3U4bKI6mqqIzE+tndM1jviEZ+G/hqXelkE1s1sLR4eP6NC0P5yu70h+0eHkLDorAuLFcZhpWGSplZEwc3m1+g5k9BqqLUbzp61xjwOkfPrY1MwLIm9dbX9SD0PBBKbZ7vPbZmVNLO6kqmd0zMBu5hBBBsQbgE2N+Gh5W6tlt3FJQd9jO1n4mebvvvzI5N9NfElQjN3+IVAz1uKzslOoZTe7jYeXAtzAeQPVRVDt9iUEjsNNMKqujJtKXZWOisC17uFzYjW44jnxCa3u10nZU1LG4xtrJ2QyyDkwkAj1v62I5lW7A8AgooWxU0YYweHFx8XHi53UrO8R2ellcyfaSvijjjcHspYiGNzDhc/E48tATroRzkpt6UlUSzBaOWqN7dvIDHCOtza48y3+SDQi63FVHH96dDSOyCQzy3sIqcdo6/hcd0Hpe6hhu/rsQ1xmtcI+PstL3GeTjbX7j5hdprsGwJtmmGOQDUM97MfM6uHqQEHGavGcT0iY3DKc/PJ35yOg4tPo09eakcH3b0NBeepPbyjvPqKtwNj4jN3W+Zueqjf/W2J4jphVF2MR4VNX3dPFrf9s3ovSm3TGocJMYq5ax/HswTHEOgA1t5ZfJB04pvfpGP7KibJWzcAynaSL/vW1HVoKhMVwPFsablqYaaigPASNEsoHTiWnyyHyWk4XgkFKzJTRMib4MaG38+ZPUrtQY3gOx4wnHKKGOZ8gkhne8nui+SQWDRwHdB1J1HFbIs82o7u0OGOHF0VQ0+Vnf+RWhoCIiAiIgzvZL3ePYrHye2CQfhbfl4vKhd4O6cNk9roYhKwOzz0Vy0PHFxjy6i/wBUengpqA9ltO8cp6MH1a5v/itEQYNW4nT1T6EbP0j2VUD+0c0MDWtvYObM4m7tWjvE2seN9Bu8ZNhmFjYXA1sedvFUravd4ZZfbMNk9lrW65m6Ml8RIOFz42N+YPKjvx6tras0mMVhw0aDs42dmJeRtJcixtxJLTf0QabtFvAoqC4nmaZP7qPvyE+GUfD9qyrZxvFsU0ooRh9Of7RUaykeLGctD4faXS/C8J2fiEz2APPwPf72Z7ra5L8NDqRlGuq4Bt/ilb/w3DSxh4TVRsCPEAlo+4u8kEzgW7akoSaicuqZxd76io75BGpc0G4HnqeqhabaXE8ZLnYWGUdICWiolGaR9uJa2xA+7Tx5D6fsPiVaP62xDs4eL4aUZQRzDnWAtbxDgvfcrU/0Woha7PFT1MrIZOTmGztPUk/aQdGGbo4O07bEJZa+b605OT0bc6dCSOivEEDY2hsbQ1rRYNaA0AdANAvRQG0O3VHQA+0zta4fq2995+y3UeZsOqCfVT2m3a0ldL28naRTWAMsL8hIAsL6EaDS9lAnb/Ea/TCKEsjPCpqu623iBex9C7yX03djV1muL4hLIOcNP7uP+Fj+G/VBxzYTgGGOzVEjJ5RraV5qX36tF2j1Fl1R7yqmpGTBsNke0aNlmtFGPCwFgR9oKy4Lu5oKSxhpmZh88g7V1/G772PlZWQBBnA2IxSu/wCJ15hjPGCk7ungXWF/XMFYdn929DREOhga54/Wy+8ffxBdo0+QCs6ICIiAiIgzzbR2XHMJdpY+0N9SGrQ1nm8w5K7CJfCqLD9vIFoaAiIgIiIM72l93tFhr+UkU8R9GyH+LmrRFnm8puWvweQcqksJ6PMX8gVoYQFF7QbM09fH2dXE2Rutjwc0+LXDVp8lKIgxvEd31VhlRFUwtOJU9OCGQSkmSNpN+4ODrHUWHH5eYl6benU4jKYcHpWFzWgvfVPDAy/HutN3WNxoTw4LTVT9rt3MVY72imcaWtbqyoj0uRw7QD4vC/HzGiCGxDYmqqG5sbxPLANXQwWhj8bOc61/UFfMG8Wio2NpMFp5KtzeDIGnLc8S55BLiT81j5qE2H2Q+lZql+Myy1EtLMYeyLyI9BckWsbXvoMvDW61vDcJhpmZKeNkTPqsaGj1txPUoKD9C4ziWtXOzD4T+qp9ZSP2nA6fi9Ap3Z7dhQ0RDmRdrJx7Wf3jr+IuMrT5AK2IgIiICLznqGxtLpHBrRxc4hoGttSdOK9EBeJq2Z+zztz2vkzDNbxtxt1UNT7YRyVNXTNa4S0jWvdmsA8Obm7tje3DiOYWSRbPyVWHT406QsrDKZ4XMcbNYx2QssfCzrdGtHAkINTxfeVh9JO6CoqMkrbZhkkcBcAi7mtLRoQePNR21W8B7JYKbC42VNRUN7RhJ92I9bOJBF72J4iwHkFTqTEI5K+sqKljS2fCoqgtcLjWKMm1x0K7dj92zK7DaKaSWaCZkcjQ+F2UmMyPIB0vzNrcnc0Gk7OSVToGnEGxNnu7MISS21+7xJ1tx1Ums83WYpJ21dSOmfUxUsoEMzzmcQcwLSedi3T15WtoaDO99Xcpaab+5q4H38BZ5/iGrRAqPvngzYROebHQuHpK0H8iVbcIqO0gif8AWjjd97Qf5oOtERAREQZ5vfFhhz7fDWw/mHf7BaGs93xm0VDf/wCbB/By0JAREQEKIgzzYL3eL4vEeckMo+2Hk/8AU371oazzCvd7TVY/vaWJ/mW9kz+DStDQERZjvA3i1GF4lE0gOpXQ5jGALlxL23zHW4cG6AgWv43QXjEdqaaCGeV0rXNptJhGc7mu0AaQODiSBY/7qG2W26kxHtOzpZacFhdTzT/o5DqG8LX8SGk6X14LN92Mcsj6+Co+KtpDPY65i/NZ3r2l/Vd+7TBIfZocRxGqdkpS9kMb3ZY4S1xaOepN7gC3EXug8qXZaWfGG02OzOqC+Aztax7mx5s1soFh3QGv+EN4BSuK7WjCMZrDN2j45qeB0ELLm7xlja1oOjbkSa9OZsFKbaO7PGcJnba0hlhJHMOAt6d8/evbafCXnHcOmbEXsDJmvflLmtIDi0uNrNILjYnnwQVnZ2pqpMdzV0TYH1tLIOybxbGB3c/PN3Odj0HBQ0O0Rp8Hmwkh3tvbmnZEAblrnhxcOVj3h9oeK1iTZIuxVte6QFrIDEyK2ocSbuvfUWceSnHYbEZO1MTDKOEhaM/h8VroMj263eVLpaCOkDi11PHRzSNGjWxlpJeeTba9clvO94/sL7TDBBFVTU0ELcjo4TbtGANa0OPHQN6jU6K1Igitm9mIMPhENKzK293E6uc7hdx5n8hyspVEQVPesy+EVf8Aywfue0qX2VN6Gl/5EH/5tVM3o7bUrqWeihf21TM3I2OEdpY5h8RGg8tT0Vz2VpHQ0VNHIMr2QxNc08nBgBCCVREQEREGfb7Bahhf9Sqp3Hy7y0BpuLhVLexhvb4TUgcWNEg/y3Bzv9IcunYfbCCupouzlY6YRs7WO/ea4NGbQ6kXvqNEFlREQEREGeVwybTwH+9o3t/C55WhrPNq+5j+Fv8ArsqI/wDS4/zWhoCzfeVSM+ksKfIxr2Pklgka4BzS2TILEHTg560hctbhcU5YZo2SGNwfGXtDsrxwc2/A9UFVn2alZjdPVQRgU/sr4ZSCG5bXLABx192BYciobCtyrWvtVVL5qZkj5I6UAsZcn5+8bm1gbAX9bLTUQcdZg8MxidLExxhcHxEj4HAWBb4LsREBEX4Sg/UVN2k3qUlI7s4yaqoOjYafvnN4FwuB5C56KD+g8WxjWuk+j6U/qIv0rh4PPEfaP2fAJ3aXejS0juyivVVJNmwQd45vBxFwPIXPRQY2exXF9cRl9hpj/ZoP0jh4PPL1J/dCuOzOxdLhzMtLEGn5pHd6R3m4626Cw6KcQQmzmxlJh7bUsLWG1jIe893m46+gsOim0RAREQEREH45txY6g8QVT9ot1tJVHtIQaWobqyan7hDuRc0WDvPQ9VcUQZrR7aVeEyNgxxvaQuIbFXxi4Ph2oA4+l+juK0WmqWysa+NzXscLtc0hwI8QRoQvmtoWTxujmY17HizmuFwR1Wc1GytbgrzLg5NRSkl0lDIblviYjxJ8tfEOQaairOyO8CmxIZY3GOZvx08ndeCONvrAeI9bKzIM83jHLiWDv/8AsPZ+Ps2j+JWhrPd7xyfR0v8Ad10P83f9i0JAREQEXhWV8cLS+Z7I2ji57g0feVSsR3w0jXdnRMlrZeTKdhI/ERw6gFBfFy4jisNOzPUSsib9aRwaPz4qhZ8dxDgIsNiPM+8mt+dj6NK6sP3PU2btK6Saul5unecvoAb26FxQeVdvfjkcYsKp5a6XhdjS2MdSSL29AOoXMdj8UxTXFan2aE/2Wl4kcbOde33l/DgFodFh8cDAyGNkbBwaxoYPuAsuhBB7N7F0mHttSwtabWMh7zz5uOvoLDopxEQEREBERAREQEREBERAREQVPa3dxT157QXgqRqyoi7rrjhmtbN+R8CFX6PbWswl7YMcYZIScsddGMwPh2gA4+mbo7itMXhW0TJmOjmY17HCzmuFwR1BQUDfHUMlwuOaFwewTwPa9huCCXNuCP3lokb7gEcxf79VkG1W6urjY+DC356Ooc0vp5XD3LgQ4OYXctOXe8Q7ipSDY3E8Ra0YpU+ywANb7NSkZnAADvuBI148XDp4BYNod59DRnIZO2l4CGAdo6/IG3dB6E36KE+mMaxH/wBrAzD4TwkqO9LbxDSNPw+pVr2d2Jo6Af0WFrXc5D3nnzcdfQWCnUGf0e5+F7hJic81dL/iuLWejQb2+1boFdcNwmGmZkp4mRN8I2ho9bcT1K60QEREBERAREQEREB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8" b="7437"/>
          <a:stretch/>
        </p:blipFill>
        <p:spPr bwMode="auto">
          <a:xfrm>
            <a:off x="51524" y="152400"/>
            <a:ext cx="249410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975" y="2590800"/>
            <a:ext cx="87477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Scientific </a:t>
            </a:r>
            <a:r>
              <a:rPr lang="en-US" sz="2000" dirty="0"/>
              <a:t>writing is direct and orderly. Therefore, </a:t>
            </a:r>
            <a:r>
              <a:rPr lang="en-US" sz="2000" dirty="0" smtClean="0"/>
              <a:t>the methods </a:t>
            </a:r>
            <a:r>
              <a:rPr lang="en-US" sz="2000" dirty="0"/>
              <a:t>section structure </a:t>
            </a:r>
            <a:r>
              <a:rPr lang="en-US" sz="2000" dirty="0" smtClean="0"/>
              <a:t>should be in </a:t>
            </a:r>
            <a:r>
              <a:rPr lang="en-US" sz="2000" b="1" dirty="0" smtClean="0"/>
              <a:t>chronological (time) order: 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Describe </a:t>
            </a:r>
            <a:r>
              <a:rPr lang="en-US" sz="2000" dirty="0"/>
              <a:t>the </a:t>
            </a:r>
            <a:r>
              <a:rPr lang="en-US" sz="2000" b="1" dirty="0"/>
              <a:t>materials used </a:t>
            </a:r>
            <a:r>
              <a:rPr lang="en-US" sz="2000" dirty="0"/>
              <a:t>in the </a:t>
            </a:r>
            <a:r>
              <a:rPr lang="en-US" sz="2000" dirty="0" smtClean="0"/>
              <a:t>study &amp; explain </a:t>
            </a:r>
            <a:r>
              <a:rPr lang="en-US" sz="2000" b="1" dirty="0"/>
              <a:t>how </a:t>
            </a:r>
            <a:r>
              <a:rPr lang="en-US" sz="2000" b="1" dirty="0" smtClean="0"/>
              <a:t>the materials </a:t>
            </a:r>
            <a:r>
              <a:rPr lang="en-US" sz="2000" b="1" dirty="0"/>
              <a:t>were prepared</a:t>
            </a:r>
            <a:r>
              <a:rPr lang="en-US" sz="2000" dirty="0"/>
              <a:t> for the </a:t>
            </a:r>
            <a:r>
              <a:rPr lang="en-US" sz="2000" dirty="0" smtClean="0"/>
              <a:t>study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Describe </a:t>
            </a:r>
            <a:r>
              <a:rPr lang="en-US" sz="2000" dirty="0"/>
              <a:t>the research </a:t>
            </a:r>
            <a:r>
              <a:rPr lang="en-US" sz="2000" dirty="0" smtClean="0"/>
              <a:t>protocol (what did your research require you to do?)</a:t>
            </a:r>
          </a:p>
          <a:p>
            <a:pPr marL="342900" indent="-342900">
              <a:buAutoNum type="arabicPeriod"/>
            </a:pPr>
            <a:r>
              <a:rPr lang="en-US" sz="2000" dirty="0"/>
              <a:t>E</a:t>
            </a:r>
            <a:r>
              <a:rPr lang="en-US" sz="2000" dirty="0" smtClean="0"/>
              <a:t>xplain </a:t>
            </a:r>
            <a:r>
              <a:rPr lang="en-US" sz="2000" dirty="0"/>
              <a:t>how </a:t>
            </a:r>
            <a:r>
              <a:rPr lang="en-US" sz="2000" dirty="0" smtClean="0"/>
              <a:t>measurements </a:t>
            </a:r>
            <a:r>
              <a:rPr lang="en-US" sz="2000" dirty="0"/>
              <a:t>were made and what calculations were </a:t>
            </a:r>
            <a:r>
              <a:rPr lang="en-US" sz="2000" dirty="0" smtClean="0"/>
              <a:t>performed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State </a:t>
            </a:r>
            <a:r>
              <a:rPr lang="en-US" sz="2000" dirty="0"/>
              <a:t>which </a:t>
            </a:r>
            <a:r>
              <a:rPr lang="en-US" sz="2000" dirty="0" smtClean="0"/>
              <a:t>tests were done </a:t>
            </a:r>
            <a:r>
              <a:rPr lang="en-US" sz="2000" dirty="0"/>
              <a:t>to analyze the data. </a:t>
            </a: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en-US" sz="2000" b="1" dirty="0" smtClean="0"/>
              <a:t>When editing or adding to your paper: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Use sub-sections </a:t>
            </a:r>
            <a:r>
              <a:rPr lang="en-US" sz="2000" dirty="0"/>
              <a:t>according to </a:t>
            </a:r>
            <a:r>
              <a:rPr lang="en-US" sz="2000" dirty="0" smtClean="0"/>
              <a:t>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Organize material/data by topic </a:t>
            </a:r>
            <a:r>
              <a:rPr lang="en-US" sz="2000" dirty="0"/>
              <a:t>from most to least important.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3259" y="160338"/>
            <a:ext cx="6702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METHODS SECTION </a:t>
            </a:r>
            <a:endParaRPr lang="en-US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Parts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AutoShape 2" descr="data:image/jpeg;base64,/9j/4AAQSkZJRgABAQAAAQABAAD/2wCEAAkGBhQQERUUDxQWFBQVGBQXFBQUGRwVGhoXGhcXFhcdGCEaHCYfGBojHBgWIC8gIycpLCwsGB4xNTAqNiYrLSkBCQoKDAwMDwwMDSkYFBgpKSkpKSkpKSkpKSkpKSkpKSkpKSkpKSkpKSkpKSkpKSkpKSkpKSkpKSkpKSkpKSkpKf/AABEIAPUAzQMBIgACEQEDEQH/xAAcAAEAAwEBAQEBAAAAAAAAAAAABQYHBAMCAQj/xABIEAABAwIDBQUEBgYIBQUAAAABAAIDBBEFEiEGBzFBYRMiUXGBFCMyQhVSgpGSoTNDYnKxwSQlRFNjg6LRNXOywtIWNFRks//EABQBAQAAAAAAAAAAAAAAAAAAAAD/xAAUEQEAAAAAAAAAAAAAAAAAAAAA/9oADAMBAAIRAxEAPwDcUREBERAREQEREBERAREQEREBERAREQEREBERAREQEREBERAREQEREBERAREQEREBF8tlB4EG3GxuvpAREQEREBERAREQEREBERAREQEREBERARfEszWAueQ1o1JJsAOpPBUjF971JG/sqNslbNyZTDML/vWsfNocgvS5cQxSGnbnqJWRNHzSODB+ZVBIx2v1JiwyE/5kuX87G37vooGvwjBaJ+fEquTEKgcWl5kObwsw93ye770FmxHfDAXdlhsMtdNyETSGepIvbyb681G1OE4hWlv0vXMw+KQ2ZSwPa17tLkFxdqbDxdw4BfNBi+IVbBHgtBHh9Of18zWtNvFrQ21/R/mpTDtz8BzSYlLJWzvBDpJHFobf6gBuLciT5AIKHszsK+rfVVWEyyU8cLstG8uOaaRo7znHTRw6W7wGtjfUdgNtPpCJzJm9nVwHJURHQhw0zAfVJB05G48Ca3szKcDxA4fMT7JUkvo5HfK86GMnroPPKfmXVvCwWSkmbi1APexaVUY4Sw6Ak9QBr0APyoNFRcOC4xHWQRzwG7JGhw8R4g+BBuCPELuQEREBERAREQEREBERAREQEVbxneNh9JcTVMeYfIw9o77mXt62Vak3n1VZ3cHw+WS/CecZIx142P4gg0WeobG0ukcGtbq5ziAAOpOgVCxTesJZDBg0Lq2fhnAIhb1LtLjroP2lVdo8ODLSbS15ldxZQUp06XAsAP2rD97kpDCMLxGvj7OkjbhFAeAaCJnjxPBxJHO7fNyDix2jZfPtLiOdw1FBSnQdCG/xIH7yksIxuqezs8AwptNEf19SMl+V7cXed3norbs1u2oqCzo4+0l4mabvvv4i+jfsgK0oM1O7KsrdcXxGR7eJgp+4z+Fv9N+qtGAbvqGhsaenZnH6x/vH+hdfL6WViRAREQV/bfZJmJUroXHK8d6GTmyQcD42PA9D42UTu82qdVMko64WrKbuTNdr2jRoH/tX0vyNweDgrsqHvF2YlDmYjh4tV02rmj9bEPiaQPiIF/MXHHLYI7A3HA8TNG82oqxxfSuPCOXQGP10H4PErTVRq2OHaPCs0Xdk+JhJ1inbyJGtuV+bXA+C6d2+1zqyB0NT3aymPZ1DHaEkaB/rax6g8iEFwREQEREBERAREQEREFY3hbYjDKR0rchmcQ2Fj72c64voCCQG3J1HLXUKrYfs3XY2xs2JVBgpZAHR0tMbZmHUF5149cx/dXxhtJHjWM1b6mz4KNpgiiJGrjmY99vMP18cv1VEYU3E4ak4NDVR07Ys7oZntvI+EnM0RmxBIBOmlrOF9LALpJguD4KwPkZDERq10g7WVx/ZzXcT+6FDv2rxHF+5hMJpKY6GsnFnEf4Y1H3ZvNqmMD3TUsD+1qi+snOplqDmF+jTcfizK6gW4IKhsruxpqJ3ayXqakm7qibvHN4tBvl89T1VwREBERAREQEREBERBl2MxHAMQFXEP6BVuDalg4RSHg8AcBxP4h9Vdu3Oz8kUrMWwqxmY0GeNurZ4bC50+I5bcOIAI1aL3fGcJjq4JIJhmZI0tcP4EeBBsQfEBUndlislPJNhVWby0usLj88Btlt5XB8nAfKgtmy200WI07Z4DodHNPFjxxa7qPzFjzUusw2ioH4FV+30jSaOZwbWwN4NJOkjBwGp9CSODtNJo6xk0bZInBzHgOY4cC0i4IQeyIiAiIgIiICIiDMNtsJ+iaqPFKKO0eYsro2aBzZHXL7eJJ4+IYfFSG8PBjWU0OIYc69RTATQPbrnj+It66ageY+ZXmto2TRvjlaHMe0tc08C0ixCzrYKrfhlbJhNS4lhvLQyO+ZhuS3z0J8w/wAQguWyG0rMRpI6iPTMLPb9V40c30PDxBB5qZWaYK36IxqSm4UuIXlg8GzD4mjwvqPVi0tAREQEREBERAREQERcNdjlPAbTzxRE8BJI1n/UQg7lnG9enNLJSYnCDnppGsmy/NC8kWP3ub/mLpx3eqzP7PhUZrqk6Ds9Ym9XOHxAdNP2gorEticarIH+010QL2kGlaz3dj8pcBp52d580GgVNXTVFIXyuYaaWPVzyGsMbxzJtbQqhbncca2Sqw9kvbRQOc+ml8Yi6zh6EtP2nW0VCwqgp6YiHGocQkljJEVK0XiIufgs4E3JPw6dTwXrjVZLSztrKeGDCzG0NipiffStPHPGAeI+sG+ZIFg/ohFm+A73u4w4rTS0gf8Ao58jzC71Iu38xbn43+gxGOoYJIJGyMPBzCHD8ufRB0oiICIiAiIgKk709m3VFM2optKqjPbROHEhvee3rwBA8W25q7L8IQZ1tC36bweKrpdKmK08WXi2WM2kYPuNvGzCrVsXtK3EaOKdtsxFpGj5ZBo8ffqOhCqewv8AV2J1mGu0jkPtNL4ZXfG0eWg/yyvB39Q4rfhh+IO1+rFUfyBv9x/YQaeiIgIi+XvAFyQAOJOiD6RVLGt6mHUpIdUCRw+SEdqfvb3QfMqBk3n1dYHfQ2HyTMbcdvMQxt/2QSAfLNfoEGlEql7Sb1qWlf2MAdV1BNmwwd7veBcLi/QZj0VFwYz4yyd2K4i+njpjaena0Q2GvxHQWuHCxDjcWUhgO1FHSkx4Dhs1W4aOnAIvy1e4FwHSzQglY8FxjFNayf6Ppz+og/SkftOvcep+yqnRbt6atxOSnpi/2alAFTO52d8spJu0HgOBFwNMruOi9dqt4uIH3Ur4aQu0MVMfaKg9LtcWsPq0qS2ToMXgpgzD6WGljuXk1ZLppXG1y+1spNgLFosAPNBp+DYBBRR9nSxNibzDRqerjxcepJUHtJvNo6I5C8zTcBBB7x2bwNtGnoTfoqRhtXX45UzUlbVexCDSWmgaWvfbRxzEm7b25kd4aG4KsT58I2ebZob29uDfe1DvMn4AfshBzf1zivhhdMfN05H5Fv8Ao9eCfQ+D4F7ypeJan4s0p7aZxPNrflufmsPNfPtWMYt+jH0XSn53XM7m+I4Fv+nzPOEopcOopjHh1NJi1cCc0zu+1ruFy4gtHmB9oIJipx/EsYYWUVM2lpHizqirAcXN8WtII4dHD9ocq7RYDS0Lmtw3Gmx1l7OzW7CQ8musC0eGpcrLLsjimK2+lJ20tOeNNTaucNNHuuQfUuHTmpmp3S4eaR8EcDWuLTlmPekD7aOzHXjy4cRZBFjeXVUPdxmikYBp7TTjPE7ra+nlmv0VrwHbWjrh/RZ2Pd9QnK/8LrFUHZ+px51Mymjp44hEDG6oqtS4AkCzTxAFhfKQQL6qGxjd7TUjjPjVe1sjtRFSxtjcTbi0AfmGN6lBuaLE9ksWxlgc6hjlqqNv6MVoax7m8AGHNcnyJbp6K5YRvcpnv7KubJQzjQsqAQ2/R1uHVwagvSLyp6pkjQ6NzXtOoc0hwI6EaFeqAiIgoe9LB5A2HEKQXnonZyB88P6wHoBc+Rcu3FBTY5hZyObllbeMuIvHMNQD4FrtCOYJ8VbnC4ss4odxlG3MaiSaa7nODQREwXN9Gs58OfLgEEvus2jdV0DRMffU7jBLfjdlspPm21zzIK7cc3iUFHftqlhcP1cZ7R/qG3t62WH12yz46iuEDJH0tHOztoGSOa4xHPZwOt7BpuSDbMDwuta2JwbBxTtqaKOHLzklIc9juYcXk5HDpb7kHEd4GIV+mEUDmsPCpq+43zDdL+hd5KpbT0ju0EWJVc2I1bvhoKPuRtP+IQNB0DQ7+KtW2G8lszmUOEStfUzvbGZmasjadCWu4F3UXsL81a9kti6fDY8sIzSO/Szv1kkPEknkL8uHmdUFC2R3MBzxPibGMHyUcV8rfDtHXJd5XPUngtZhgaxoaxoa0Cwa0WAHgANAF9ogxzefse4YiyojpZqmGdo7aGAubmlj+HOWtNmkZbm3yusQdV5YM3EMXkfQvLMPp6WwnZTNynvE5WCxIuACONtLkHgtJ2o23pcOZepkAcRdsTe893kOQ6mw6qE3U4bKI6mqqIzE+tndM1jviEZ+G/hqXelkE1s1sLR4eP6NC0P5yu70h+0eHkLDorAuLFcZhpWGSplZEwc3m1+g5k9BqqLUbzp61xjwOkfPrY1MwLIm9dbX9SD0PBBKbZ7vPbZmVNLO6kqmd0zMBu5hBBBsQbgE2N+Gh5W6tlt3FJQd9jO1n4mebvvvzI5N9NfElQjN3+IVAz1uKzslOoZTe7jYeXAtzAeQPVRVDt9iUEjsNNMKqujJtKXZWOisC17uFzYjW44jnxCa3u10nZU1LG4xtrJ2QyyDkwkAj1v62I5lW7A8AgooWxU0YYweHFx8XHi53UrO8R2ellcyfaSvijjjcHspYiGNzDhc/E48tATroRzkpt6UlUSzBaOWqN7dvIDHCOtza48y3+SDQi63FVHH96dDSOyCQzy3sIqcdo6/hcd0Hpe6hhu/rsQ1xmtcI+PstL3GeTjbX7j5hdprsGwJtmmGOQDUM97MfM6uHqQEHGavGcT0iY3DKc/PJ35yOg4tPo09eakcH3b0NBeepPbyjvPqKtwNj4jN3W+Zueqjf/W2J4jphVF2MR4VNX3dPFrf9s3ovSm3TGocJMYq5ax/HswTHEOgA1t5ZfJB04pvfpGP7KibJWzcAynaSL/vW1HVoKhMVwPFsablqYaaigPASNEsoHTiWnyyHyWk4XgkFKzJTRMib4MaG38+ZPUrtQY3gOx4wnHKKGOZ8gkhne8nui+SQWDRwHdB1J1HFbIs82o7u0OGOHF0VQ0+Vnf+RWhoCIiAiIgzvZL3ePYrHye2CQfhbfl4vKhd4O6cNk9roYhKwOzz0Vy0PHFxjy6i/wBUengpqA9ltO8cp6MH1a5v/itEQYNW4nT1T6EbP0j2VUD+0c0MDWtvYObM4m7tWjvE2seN9Bu8ZNhmFjYXA1sedvFUravd4ZZfbMNk9lrW65m6Ml8RIOFz42N+YPKjvx6tras0mMVhw0aDs42dmJeRtJcixtxJLTf0QabtFvAoqC4nmaZP7qPvyE+GUfD9qyrZxvFsU0ooRh9Of7RUaykeLGctD4faXS/C8J2fiEz2APPwPf72Z7ra5L8NDqRlGuq4Bt/ilb/w3DSxh4TVRsCPEAlo+4u8kEzgW7akoSaicuqZxd76io75BGpc0G4HnqeqhabaXE8ZLnYWGUdICWiolGaR9uJa2xA+7Tx5D6fsPiVaP62xDs4eL4aUZQRzDnWAtbxDgvfcrU/0Woha7PFT1MrIZOTmGztPUk/aQdGGbo4O07bEJZa+b605OT0bc6dCSOivEEDY2hsbQ1rRYNaA0AdANAvRQG0O3VHQA+0zta4fq2995+y3UeZsOqCfVT2m3a0ldL28naRTWAMsL8hIAsL6EaDS9lAnb/Ea/TCKEsjPCpqu623iBex9C7yX03djV1muL4hLIOcNP7uP+Fj+G/VBxzYTgGGOzVEjJ5RraV5qX36tF2j1Fl1R7yqmpGTBsNke0aNlmtFGPCwFgR9oKy4Lu5oKSxhpmZh88g7V1/G772PlZWQBBnA2IxSu/wCJ15hjPGCk7ungXWF/XMFYdn929DREOhga54/Wy+8ffxBdo0+QCs6ICIiAiIgzzbR2XHMJdpY+0N9SGrQ1nm8w5K7CJfCqLD9vIFoaAiIgIiIM72l93tFhr+UkU8R9GyH+LmrRFnm8puWvweQcqksJ6PMX8gVoYQFF7QbM09fH2dXE2Rutjwc0+LXDVp8lKIgxvEd31VhlRFUwtOJU9OCGQSkmSNpN+4ODrHUWHH5eYl6benU4jKYcHpWFzWgvfVPDAy/HutN3WNxoTw4LTVT9rt3MVY72imcaWtbqyoj0uRw7QD4vC/HzGiCGxDYmqqG5sbxPLANXQwWhj8bOc61/UFfMG8Wio2NpMFp5KtzeDIGnLc8S55BLiT81j5qE2H2Q+lZql+Myy1EtLMYeyLyI9BckWsbXvoMvDW61vDcJhpmZKeNkTPqsaGj1txPUoKD9C4ziWtXOzD4T+qp9ZSP2nA6fi9Ap3Z7dhQ0RDmRdrJx7Wf3jr+IuMrT5AK2IgIiICLznqGxtLpHBrRxc4hoGttSdOK9EBeJq2Z+zztz2vkzDNbxtxt1UNT7YRyVNXTNa4S0jWvdmsA8Obm7tje3DiOYWSRbPyVWHT406QsrDKZ4XMcbNYx2QssfCzrdGtHAkINTxfeVh9JO6CoqMkrbZhkkcBcAi7mtLRoQePNR21W8B7JYKbC42VNRUN7RhJ92I9bOJBF72J4iwHkFTqTEI5K+sqKljS2fCoqgtcLjWKMm1x0K7dj92zK7DaKaSWaCZkcjQ+F2UmMyPIB0vzNrcnc0Gk7OSVToGnEGxNnu7MISS21+7xJ1tx1Ums83WYpJ21dSOmfUxUsoEMzzmcQcwLSedi3T15WtoaDO99Xcpaab+5q4H38BZ5/iGrRAqPvngzYROebHQuHpK0H8iVbcIqO0gif8AWjjd97Qf5oOtERAREQZ5vfFhhz7fDWw/mHf7BaGs93xm0VDf/wCbB/By0JAREQEKIgzzYL3eL4vEeckMo+2Hk/8AU371oazzCvd7TVY/vaWJ/mW9kz+DStDQERZjvA3i1GF4lE0gOpXQ5jGALlxL23zHW4cG6AgWv43QXjEdqaaCGeV0rXNptJhGc7mu0AaQODiSBY/7qG2W26kxHtOzpZacFhdTzT/o5DqG8LX8SGk6X14LN92Mcsj6+Co+KtpDPY65i/NZ3r2l/Vd+7TBIfZocRxGqdkpS9kMb3ZY4S1xaOepN7gC3EXug8qXZaWfGG02OzOqC+Aztax7mx5s1soFh3QGv+EN4BSuK7WjCMZrDN2j45qeB0ELLm7xlja1oOjbkSa9OZsFKbaO7PGcJnba0hlhJHMOAt6d8/evbafCXnHcOmbEXsDJmvflLmtIDi0uNrNILjYnnwQVnZ2pqpMdzV0TYH1tLIOybxbGB3c/PN3Odj0HBQ0O0Rp8Hmwkh3tvbmnZEAblrnhxcOVj3h9oeK1iTZIuxVte6QFrIDEyK2ocSbuvfUWceSnHYbEZO1MTDKOEhaM/h8VroMj263eVLpaCOkDi11PHRzSNGjWxlpJeeTba9clvO94/sL7TDBBFVTU0ELcjo4TbtGANa0OPHQN6jU6K1Igitm9mIMPhENKzK293E6uc7hdx5n8hyspVEQVPesy+EVf8Aywfue0qX2VN6Gl/5EH/5tVM3o7bUrqWeihf21TM3I2OEdpY5h8RGg8tT0Vz2VpHQ0VNHIMr2QxNc08nBgBCCVREQEREGfb7Bahhf9Sqp3Hy7y0BpuLhVLexhvb4TUgcWNEg/y3Bzv9IcunYfbCCupouzlY6YRs7WO/ea4NGbQ6kXvqNEFlREQEREGeVwybTwH+9o3t/C55WhrPNq+5j+Fv8ArsqI/wDS4/zWhoCzfeVSM+ksKfIxr2Pklgka4BzS2TILEHTg560hctbhcU5YZo2SGNwfGXtDsrxwc2/A9UFVn2alZjdPVQRgU/sr4ZSCG5bXLABx192BYciobCtyrWvtVVL5qZkj5I6UAsZcn5+8bm1gbAX9bLTUQcdZg8MxidLExxhcHxEj4HAWBb4LsREBEX4Sg/UVN2k3qUlI7s4yaqoOjYafvnN4FwuB5C56KD+g8WxjWuk+j6U/qIv0rh4PPEfaP2fAJ3aXejS0juyivVVJNmwQd45vBxFwPIXPRQY2exXF9cRl9hpj/ZoP0jh4PPL1J/dCuOzOxdLhzMtLEGn5pHd6R3m4626Cw6KcQQmzmxlJh7bUsLWG1jIe893m46+gsOim0RAREQEREH45txY6g8QVT9ot1tJVHtIQaWobqyan7hDuRc0WDvPQ9VcUQZrR7aVeEyNgxxvaQuIbFXxi4Ph2oA4+l+juK0WmqWysa+NzXscLtc0hwI8QRoQvmtoWTxujmY17HizmuFwR1Wc1GytbgrzLg5NRSkl0lDIblviYjxJ8tfEOQaairOyO8CmxIZY3GOZvx08ndeCONvrAeI9bKzIM83jHLiWDv/8AsPZ+Ps2j+JWhrPd7xyfR0v8Ad10P83f9i0JAREQEXhWV8cLS+Z7I2ji57g0feVSsR3w0jXdnRMlrZeTKdhI/ERw6gFBfFy4jisNOzPUSsib9aRwaPz4qhZ8dxDgIsNiPM+8mt+dj6NK6sP3PU2btK6Saul5unecvoAb26FxQeVdvfjkcYsKp5a6XhdjS2MdSSL29AOoXMdj8UxTXFan2aE/2Wl4kcbOde33l/DgFodFh8cDAyGNkbBwaxoYPuAsuhBB7N7F0mHttSwtabWMh7zz5uOvoLDopxEQEREBERAREQEREBERAREQVPa3dxT157QXgqRqyoi7rrjhmtbN+R8CFX6PbWswl7YMcYZIScsddGMwPh2gA4+mbo7itMXhW0TJmOjmY17HCzmuFwR1BQUDfHUMlwuOaFwewTwPa9huCCXNuCP3lokb7gEcxf79VkG1W6urjY+DC356Ooc0vp5XD3LgQ4OYXctOXe8Q7ipSDY3E8Ra0YpU+ywANb7NSkZnAADvuBI148XDp4BYNod59DRnIZO2l4CGAdo6/IG3dB6E36KE+mMaxH/wBrAzD4TwkqO9LbxDSNPw+pVr2d2Jo6Af0WFrXc5D3nnzcdfQWCnUGf0e5+F7hJic81dL/iuLWejQb2+1boFdcNwmGmZkp4mRN8I2ho9bcT1K60QEREBERAREQEREB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ata:image/jpeg;base64,/9j/4AAQSkZJRgABAQAAAQABAAD/2wCEAAkGBhQQERUUDxQWFBQVGBQXFBQUGRwVGhoXGhcXFhcdGCEaHCYfGBojHBgWIC8gIycpLCwsGB4xNTAqNiYrLSkBCQoKDAwMDwwMDSkYFBgpKSkpKSkpKSkpKSkpKSkpKSkpKSkpKSkpKSkpKSkpKSkpKSkpKSkpKSkpKSkpKSkpKf/AABEIAPUAzQMBIgACEQEDEQH/xAAcAAEAAwEBAQEBAAAAAAAAAAAABQYHBAMCAQj/xABIEAABAwIDBQUEBgYIBQUAAAABAAIDBBEFEiEGBzFBYRMiUXGBFCMyQhVSgpGSoTNDYnKxwSQlRFNjg6LRNXOywtIWNFRks//EABQBAQAAAAAAAAAAAAAAAAAAAAD/xAAUEQEAAAAAAAAAAAAAAAAAAAAA/9oADAMBAAIRAxEAPwDcUREBERAREQEREBERAREQEREBERAREQEREBERAREQEREBERAREQEREBERAREQEREBF8tlB4EG3GxuvpAREQEREBERAREQEREBERAREQEREBERARfEszWAueQ1o1JJsAOpPBUjF971JG/sqNslbNyZTDML/vWsfNocgvS5cQxSGnbnqJWRNHzSODB+ZVBIx2v1JiwyE/5kuX87G37vooGvwjBaJ+fEquTEKgcWl5kObwsw93ye770FmxHfDAXdlhsMtdNyETSGepIvbyb681G1OE4hWlv0vXMw+KQ2ZSwPa17tLkFxdqbDxdw4BfNBi+IVbBHgtBHh9Of18zWtNvFrQ21/R/mpTDtz8BzSYlLJWzvBDpJHFobf6gBuLciT5AIKHszsK+rfVVWEyyU8cLstG8uOaaRo7znHTRw6W7wGtjfUdgNtPpCJzJm9nVwHJURHQhw0zAfVJB05G48Ca3szKcDxA4fMT7JUkvo5HfK86GMnroPPKfmXVvCwWSkmbi1APexaVUY4Sw6Ak9QBr0APyoNFRcOC4xHWQRzwG7JGhw8R4g+BBuCPELuQEREBERAREQEREBERAREQEVbxneNh9JcTVMeYfIw9o77mXt62Vak3n1VZ3cHw+WS/CecZIx142P4gg0WeobG0ukcGtbq5ziAAOpOgVCxTesJZDBg0Lq2fhnAIhb1LtLjroP2lVdo8ODLSbS15ldxZQUp06XAsAP2rD97kpDCMLxGvj7OkjbhFAeAaCJnjxPBxJHO7fNyDix2jZfPtLiOdw1FBSnQdCG/xIH7yksIxuqezs8AwptNEf19SMl+V7cXed3norbs1u2oqCzo4+0l4mabvvv4i+jfsgK0oM1O7KsrdcXxGR7eJgp+4z+Fv9N+qtGAbvqGhsaenZnH6x/vH+hdfL6WViRAREQV/bfZJmJUroXHK8d6GTmyQcD42PA9D42UTu82qdVMko64WrKbuTNdr2jRoH/tX0vyNweDgrsqHvF2YlDmYjh4tV02rmj9bEPiaQPiIF/MXHHLYI7A3HA8TNG82oqxxfSuPCOXQGP10H4PErTVRq2OHaPCs0Xdk+JhJ1inbyJGtuV+bXA+C6d2+1zqyB0NT3aymPZ1DHaEkaB/rax6g8iEFwREQEREBERAREQEREFY3hbYjDKR0rchmcQ2Fj72c64voCCQG3J1HLXUKrYfs3XY2xs2JVBgpZAHR0tMbZmHUF5149cx/dXxhtJHjWM1b6mz4KNpgiiJGrjmY99vMP18cv1VEYU3E4ak4NDVR07Ys7oZntvI+EnM0RmxBIBOmlrOF9LALpJguD4KwPkZDERq10g7WVx/ZzXcT+6FDv2rxHF+5hMJpKY6GsnFnEf4Y1H3ZvNqmMD3TUsD+1qi+snOplqDmF+jTcfizK6gW4IKhsruxpqJ3ayXqakm7qibvHN4tBvl89T1VwREBERAREQEREBERBl2MxHAMQFXEP6BVuDalg4RSHg8AcBxP4h9Vdu3Oz8kUrMWwqxmY0GeNurZ4bC50+I5bcOIAI1aL3fGcJjq4JIJhmZI0tcP4EeBBsQfEBUndlislPJNhVWby0usLj88Btlt5XB8nAfKgtmy200WI07Z4DodHNPFjxxa7qPzFjzUusw2ioH4FV+30jSaOZwbWwN4NJOkjBwGp9CSODtNJo6xk0bZInBzHgOY4cC0i4IQeyIiAiIgIiICIiDMNtsJ+iaqPFKKO0eYsro2aBzZHXL7eJJ4+IYfFSG8PBjWU0OIYc69RTATQPbrnj+It66ageY+ZXmto2TRvjlaHMe0tc08C0ixCzrYKrfhlbJhNS4lhvLQyO+ZhuS3z0J8w/wAQguWyG0rMRpI6iPTMLPb9V40c30PDxBB5qZWaYK36IxqSm4UuIXlg8GzD4mjwvqPVi0tAREQEREBERAREQERcNdjlPAbTzxRE8BJI1n/UQg7lnG9enNLJSYnCDnppGsmy/NC8kWP3ub/mLpx3eqzP7PhUZrqk6Ds9Ym9XOHxAdNP2gorEticarIH+010QL2kGlaz3dj8pcBp52d580GgVNXTVFIXyuYaaWPVzyGsMbxzJtbQqhbncca2Sqw9kvbRQOc+ml8Yi6zh6EtP2nW0VCwqgp6YiHGocQkljJEVK0XiIufgs4E3JPw6dTwXrjVZLSztrKeGDCzG0NipiffStPHPGAeI+sG+ZIFg/ohFm+A73u4w4rTS0gf8Ao58jzC71Iu38xbn43+gxGOoYJIJGyMPBzCHD8ufRB0oiICIiAiIgKk709m3VFM2optKqjPbROHEhvee3rwBA8W25q7L8IQZ1tC36bweKrpdKmK08WXi2WM2kYPuNvGzCrVsXtK3EaOKdtsxFpGj5ZBo8ffqOhCqewv8AV2J1mGu0jkPtNL4ZXfG0eWg/yyvB39Q4rfhh+IO1+rFUfyBv9x/YQaeiIgIi+XvAFyQAOJOiD6RVLGt6mHUpIdUCRw+SEdqfvb3QfMqBk3n1dYHfQ2HyTMbcdvMQxt/2QSAfLNfoEGlEql7Sb1qWlf2MAdV1BNmwwd7veBcLi/QZj0VFwYz4yyd2K4i+njpjaena0Q2GvxHQWuHCxDjcWUhgO1FHSkx4Dhs1W4aOnAIvy1e4FwHSzQglY8FxjFNayf6Ppz+og/SkftOvcep+yqnRbt6atxOSnpi/2alAFTO52d8spJu0HgOBFwNMruOi9dqt4uIH3Ur4aQu0MVMfaKg9LtcWsPq0qS2ToMXgpgzD6WGljuXk1ZLppXG1y+1spNgLFosAPNBp+DYBBRR9nSxNibzDRqerjxcepJUHtJvNo6I5C8zTcBBB7x2bwNtGnoTfoqRhtXX45UzUlbVexCDSWmgaWvfbRxzEm7b25kd4aG4KsT58I2ebZob29uDfe1DvMn4AfshBzf1zivhhdMfN05H5Fv8Ao9eCfQ+D4F7ypeJan4s0p7aZxPNrflufmsPNfPtWMYt+jH0XSn53XM7m+I4Fv+nzPOEopcOopjHh1NJi1cCc0zu+1ruFy4gtHmB9oIJipx/EsYYWUVM2lpHizqirAcXN8WtII4dHD9ocq7RYDS0Lmtw3Gmx1l7OzW7CQ8musC0eGpcrLLsjimK2+lJ20tOeNNTaucNNHuuQfUuHTmpmp3S4eaR8EcDWuLTlmPekD7aOzHXjy4cRZBFjeXVUPdxmikYBp7TTjPE7ra+nlmv0VrwHbWjrh/RZ2Pd9QnK/8LrFUHZ+px51Mymjp44hEDG6oqtS4AkCzTxAFhfKQQL6qGxjd7TUjjPjVe1sjtRFSxtjcTbi0AfmGN6lBuaLE9ksWxlgc6hjlqqNv6MVoax7m8AGHNcnyJbp6K5YRvcpnv7KubJQzjQsqAQ2/R1uHVwagvSLyp6pkjQ6NzXtOoc0hwI6EaFeqAiIgoe9LB5A2HEKQXnonZyB88P6wHoBc+Rcu3FBTY5hZyObllbeMuIvHMNQD4FrtCOYJ8VbnC4ss4odxlG3MaiSaa7nODQREwXN9Gs58OfLgEEvus2jdV0DRMffU7jBLfjdlspPm21zzIK7cc3iUFHftqlhcP1cZ7R/qG3t62WH12yz46iuEDJH0tHOztoGSOa4xHPZwOt7BpuSDbMDwuta2JwbBxTtqaKOHLzklIc9juYcXk5HDpb7kHEd4GIV+mEUDmsPCpq+43zDdL+hd5KpbT0ju0EWJVc2I1bvhoKPuRtP+IQNB0DQ7+KtW2G8lszmUOEStfUzvbGZmasjadCWu4F3UXsL81a9kti6fDY8sIzSO/Szv1kkPEknkL8uHmdUFC2R3MBzxPibGMHyUcV8rfDtHXJd5XPUngtZhgaxoaxoa0Cwa0WAHgANAF9ogxzefse4YiyojpZqmGdo7aGAubmlj+HOWtNmkZbm3yusQdV5YM3EMXkfQvLMPp6WwnZTNynvE5WCxIuACONtLkHgtJ2o23pcOZepkAcRdsTe893kOQ6mw6qE3U4bKI6mqqIzE+tndM1jviEZ+G/hqXelkE1s1sLR4eP6NC0P5yu70h+0eHkLDorAuLFcZhpWGSplZEwc3m1+g5k9BqqLUbzp61xjwOkfPrY1MwLIm9dbX9SD0PBBKbZ7vPbZmVNLO6kqmd0zMBu5hBBBsQbgE2N+Gh5W6tlt3FJQd9jO1n4mebvvvzI5N9NfElQjN3+IVAz1uKzslOoZTe7jYeXAtzAeQPVRVDt9iUEjsNNMKqujJtKXZWOisC17uFzYjW44jnxCa3u10nZU1LG4xtrJ2QyyDkwkAj1v62I5lW7A8AgooWxU0YYweHFx8XHi53UrO8R2ellcyfaSvijjjcHspYiGNzDhc/E48tATroRzkpt6UlUSzBaOWqN7dvIDHCOtza48y3+SDQi63FVHH96dDSOyCQzy3sIqcdo6/hcd0Hpe6hhu/rsQ1xmtcI+PstL3GeTjbX7j5hdprsGwJtmmGOQDUM97MfM6uHqQEHGavGcT0iY3DKc/PJ35yOg4tPo09eakcH3b0NBeepPbyjvPqKtwNj4jN3W+Zueqjf/W2J4jphVF2MR4VNX3dPFrf9s3ovSm3TGocJMYq5ax/HswTHEOgA1t5ZfJB04pvfpGP7KibJWzcAynaSL/vW1HVoKhMVwPFsablqYaaigPASNEsoHTiWnyyHyWk4XgkFKzJTRMib4MaG38+ZPUrtQY3gOx4wnHKKGOZ8gkhne8nui+SQWDRwHdB1J1HFbIs82o7u0OGOHF0VQ0+Vnf+RWhoCIiAiIgzvZL3ePYrHye2CQfhbfl4vKhd4O6cNk9roYhKwOzz0Vy0PHFxjy6i/wBUengpqA9ltO8cp6MH1a5v/itEQYNW4nT1T6EbP0j2VUD+0c0MDWtvYObM4m7tWjvE2seN9Bu8ZNhmFjYXA1sedvFUravd4ZZfbMNk9lrW65m6Ml8RIOFz42N+YPKjvx6tras0mMVhw0aDs42dmJeRtJcixtxJLTf0QabtFvAoqC4nmaZP7qPvyE+GUfD9qyrZxvFsU0ooRh9Of7RUaykeLGctD4faXS/C8J2fiEz2APPwPf72Z7ra5L8NDqRlGuq4Bt/ilb/w3DSxh4TVRsCPEAlo+4u8kEzgW7akoSaicuqZxd76io75BGpc0G4HnqeqhabaXE8ZLnYWGUdICWiolGaR9uJa2xA+7Tx5D6fsPiVaP62xDs4eL4aUZQRzDnWAtbxDgvfcrU/0Woha7PFT1MrIZOTmGztPUk/aQdGGbo4O07bEJZa+b605OT0bc6dCSOivEEDY2hsbQ1rRYNaA0AdANAvRQG0O3VHQA+0zta4fq2995+y3UeZsOqCfVT2m3a0ldL28naRTWAMsL8hIAsL6EaDS9lAnb/Ea/TCKEsjPCpqu623iBex9C7yX03djV1muL4hLIOcNP7uP+Fj+G/VBxzYTgGGOzVEjJ5RraV5qX36tF2j1Fl1R7yqmpGTBsNke0aNlmtFGPCwFgR9oKy4Lu5oKSxhpmZh88g7V1/G772PlZWQBBnA2IxSu/wCJ15hjPGCk7ungXWF/XMFYdn929DREOhga54/Wy+8ffxBdo0+QCs6ICIiAiIgzzbR2XHMJdpY+0N9SGrQ1nm8w5K7CJfCqLD9vIFoaAiIgIiIM72l93tFhr+UkU8R9GyH+LmrRFnm8puWvweQcqksJ6PMX8gVoYQFF7QbM09fH2dXE2Rutjwc0+LXDVp8lKIgxvEd31VhlRFUwtOJU9OCGQSkmSNpN+4ODrHUWHH5eYl6benU4jKYcHpWFzWgvfVPDAy/HutN3WNxoTw4LTVT9rt3MVY72imcaWtbqyoj0uRw7QD4vC/HzGiCGxDYmqqG5sbxPLANXQwWhj8bOc61/UFfMG8Wio2NpMFp5KtzeDIGnLc8S55BLiT81j5qE2H2Q+lZql+Myy1EtLMYeyLyI9BckWsbXvoMvDW61vDcJhpmZKeNkTPqsaGj1txPUoKD9C4ziWtXOzD4T+qp9ZSP2nA6fi9Ap3Z7dhQ0RDmRdrJx7Wf3jr+IuMrT5AK2IgIiICLznqGxtLpHBrRxc4hoGttSdOK9EBeJq2Z+zztz2vkzDNbxtxt1UNT7YRyVNXTNa4S0jWvdmsA8Obm7tje3DiOYWSRbPyVWHT406QsrDKZ4XMcbNYx2QssfCzrdGtHAkINTxfeVh9JO6CoqMkrbZhkkcBcAi7mtLRoQePNR21W8B7JYKbC42VNRUN7RhJ92I9bOJBF72J4iwHkFTqTEI5K+sqKljS2fCoqgtcLjWKMm1x0K7dj92zK7DaKaSWaCZkcjQ+F2UmMyPIB0vzNrcnc0Gk7OSVToGnEGxNnu7MISS21+7xJ1tx1Ums83WYpJ21dSOmfUxUsoEMzzmcQcwLSedi3T15WtoaDO99Xcpaab+5q4H38BZ5/iGrRAqPvngzYROebHQuHpK0H8iVbcIqO0gif8AWjjd97Qf5oOtERAREQZ5vfFhhz7fDWw/mHf7BaGs93xm0VDf/wCbB/By0JAREQEKIgzzYL3eL4vEeckMo+2Hk/8AU371oazzCvd7TVY/vaWJ/mW9kz+DStDQERZjvA3i1GF4lE0gOpXQ5jGALlxL23zHW4cG6AgWv43QXjEdqaaCGeV0rXNptJhGc7mu0AaQODiSBY/7qG2W26kxHtOzpZacFhdTzT/o5DqG8LX8SGk6X14LN92Mcsj6+Co+KtpDPY65i/NZ3r2l/Vd+7TBIfZocRxGqdkpS9kMb3ZY4S1xaOepN7gC3EXug8qXZaWfGG02OzOqC+Aztax7mx5s1soFh3QGv+EN4BSuK7WjCMZrDN2j45qeB0ELLm7xlja1oOjbkSa9OZsFKbaO7PGcJnba0hlhJHMOAt6d8/evbafCXnHcOmbEXsDJmvflLmtIDi0uNrNILjYnnwQVnZ2pqpMdzV0TYH1tLIOybxbGB3c/PN3Odj0HBQ0O0Rp8Hmwkh3tvbmnZEAblrnhxcOVj3h9oeK1iTZIuxVte6QFrIDEyK2ocSbuvfUWceSnHYbEZO1MTDKOEhaM/h8VroMj263eVLpaCOkDi11PHRzSNGjWxlpJeeTba9clvO94/sL7TDBBFVTU0ELcjo4TbtGANa0OPHQN6jU6K1Igitm9mIMPhENKzK293E6uc7hdx5n8hyspVEQVPesy+EVf8Aywfue0qX2VN6Gl/5EH/5tVM3o7bUrqWeihf21TM3I2OEdpY5h8RGg8tT0Vz2VpHQ0VNHIMr2QxNc08nBgBCCVREQEREGfb7Bahhf9Sqp3Hy7y0BpuLhVLexhvb4TUgcWNEg/y3Bzv9IcunYfbCCupouzlY6YRs7WO/ea4NGbQ6kXvqNEFlREQEREGeVwybTwH+9o3t/C55WhrPNq+5j+Fv8ArsqI/wDS4/zWhoCzfeVSM+ksKfIxr2Pklgka4BzS2TILEHTg560hctbhcU5YZo2SGNwfGXtDsrxwc2/A9UFVn2alZjdPVQRgU/sr4ZSCG5bXLABx192BYciobCtyrWvtVVL5qZkj5I6UAsZcn5+8bm1gbAX9bLTUQcdZg8MxidLExxhcHxEj4HAWBb4LsREBEX4Sg/UVN2k3qUlI7s4yaqoOjYafvnN4FwuB5C56KD+g8WxjWuk+j6U/qIv0rh4PPEfaP2fAJ3aXejS0juyivVVJNmwQd45vBxFwPIXPRQY2exXF9cRl9hpj/ZoP0jh4PPL1J/dCuOzOxdLhzMtLEGn5pHd6R3m4626Cw6KcQQmzmxlJh7bUsLWG1jIe893m46+gsOim0RAREQEREH45txY6g8QVT9ot1tJVHtIQaWobqyan7hDuRc0WDvPQ9VcUQZrR7aVeEyNgxxvaQuIbFXxi4Ph2oA4+l+juK0WmqWysa+NzXscLtc0hwI8QRoQvmtoWTxujmY17HizmuFwR1Wc1GytbgrzLg5NRSkl0lDIblviYjxJ8tfEOQaairOyO8CmxIZY3GOZvx08ndeCONvrAeI9bKzIM83jHLiWDv/8AsPZ+Ps2j+JWhrPd7xyfR0v8Ad10P83f9i0JAREQEXhWV8cLS+Z7I2ji57g0feVSsR3w0jXdnRMlrZeTKdhI/ERw6gFBfFy4jisNOzPUSsib9aRwaPz4qhZ8dxDgIsNiPM+8mt+dj6NK6sP3PU2btK6Saul5unecvoAb26FxQeVdvfjkcYsKp5a6XhdjS2MdSSL29AOoXMdj8UxTXFan2aE/2Wl4kcbOde33l/DgFodFh8cDAyGNkbBwaxoYPuAsuhBB7N7F0mHttSwtabWMh7zz5uOvoLDopxEQEREBERAREQEREBERAREQVPa3dxT157QXgqRqyoi7rrjhmtbN+R8CFX6PbWswl7YMcYZIScsddGMwPh2gA4+mbo7itMXhW0TJmOjmY17HCzmuFwR1BQUDfHUMlwuOaFwewTwPa9huCCXNuCP3lokb7gEcxf79VkG1W6urjY+DC356Ooc0vp5XD3LgQ4OYXctOXe8Q7ipSDY3E8Ra0YpU+ywANb7NSkZnAADvuBI148XDp4BYNod59DRnIZO2l4CGAdo6/IG3dB6E36KE+mMaxH/wBrAzD4TwkqO9LbxDSNPw+pVr2d2Jo6Af0WFrXc5D3nnzcdfQWCnUGf0e5+F7hJic81dL/iuLWejQb2+1boFdcNwmGmZkp4mRN8I2ho9bcT1K60QEREBERAREQEREB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55638"/>
          </a:xfrm>
        </p:spPr>
        <p:txBody>
          <a:bodyPr/>
          <a:lstStyle/>
          <a:p>
            <a:r>
              <a:rPr lang="en-US" dirty="0" smtClean="0"/>
              <a:t>Writing Your Methods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Keep </a:t>
            </a:r>
            <a:r>
              <a:rPr lang="en-US" dirty="0"/>
              <a:t>notes of </a:t>
            </a:r>
            <a:r>
              <a:rPr lang="en-US" u="sng" dirty="0"/>
              <a:t>what</a:t>
            </a:r>
            <a:r>
              <a:rPr lang="en-US" dirty="0"/>
              <a:t> you did, </a:t>
            </a:r>
            <a:r>
              <a:rPr lang="en-US" u="sng" dirty="0"/>
              <a:t>why</a:t>
            </a:r>
            <a:r>
              <a:rPr lang="en-US" dirty="0"/>
              <a:t> you did it, and </a:t>
            </a:r>
            <a:r>
              <a:rPr lang="en-US" u="sng" dirty="0"/>
              <a:t>what</a:t>
            </a:r>
            <a:r>
              <a:rPr lang="en-US" dirty="0"/>
              <a:t> happened. 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Keep a </a:t>
            </a:r>
            <a:r>
              <a:rPr lang="en-US" b="1" dirty="0" smtClean="0"/>
              <a:t>research diary </a:t>
            </a:r>
            <a:r>
              <a:rPr lang="en-US" dirty="0"/>
              <a:t>so that </a:t>
            </a:r>
            <a:r>
              <a:rPr lang="en-US" dirty="0" smtClean="0"/>
              <a:t>you have </a:t>
            </a:r>
            <a:r>
              <a:rPr lang="en-US" dirty="0"/>
              <a:t>a record of the methods </a:t>
            </a:r>
            <a:r>
              <a:rPr lang="en-US" dirty="0" smtClean="0"/>
              <a:t>used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Avoid </a:t>
            </a:r>
            <a:r>
              <a:rPr lang="en-US" dirty="0"/>
              <a:t>using </a:t>
            </a:r>
            <a:r>
              <a:rPr lang="en-US" dirty="0" smtClean="0"/>
              <a:t>personal pronouns like</a:t>
            </a:r>
            <a:r>
              <a:rPr lang="en-US" i="1" dirty="0" smtClean="0"/>
              <a:t> “</a:t>
            </a:r>
            <a:r>
              <a:rPr lang="en-US" dirty="0" smtClean="0"/>
              <a:t>I” or “WE”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One </a:t>
            </a:r>
            <a:r>
              <a:rPr lang="en-US" dirty="0"/>
              <a:t>way to avoid this problem is to use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passive voice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US" dirty="0">
                <a:hlinkClick r:id="rId4"/>
              </a:rPr>
              <a:t>Verb tenses</a:t>
            </a:r>
            <a:r>
              <a:rPr lang="en-US" dirty="0"/>
              <a:t> - be consistent, and choose the correct one!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2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9649" r="15174" b="6250"/>
          <a:stretch/>
        </p:blipFill>
        <p:spPr bwMode="auto">
          <a:xfrm>
            <a:off x="228600" y="381000"/>
            <a:ext cx="8700392" cy="57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4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581400" cy="579438"/>
          </a:xfrm>
        </p:spPr>
        <p:txBody>
          <a:bodyPr/>
          <a:lstStyle/>
          <a:p>
            <a:r>
              <a:rPr lang="en-US" dirty="0" smtClean="0"/>
              <a:t>Passive voice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839200" cy="251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You can recognize passive voice because the verb phrase will include a form of </a:t>
            </a:r>
            <a:r>
              <a:rPr lang="en-US" i="1" dirty="0"/>
              <a:t>be</a:t>
            </a:r>
            <a:r>
              <a:rPr lang="en-US" dirty="0"/>
              <a:t> (was, am, are, been, is).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i="1" dirty="0" smtClean="0"/>
              <a:t>Example</a:t>
            </a:r>
            <a:r>
              <a:rPr lang="en-US" dirty="0" smtClean="0"/>
              <a:t>: The research </a:t>
            </a:r>
            <a:r>
              <a:rPr lang="en-US" b="1" dirty="0" smtClean="0"/>
              <a:t>was conducted </a:t>
            </a:r>
            <a:r>
              <a:rPr lang="en-US" dirty="0" smtClean="0"/>
              <a:t>over a period of 10 weeks.</a:t>
            </a:r>
          </a:p>
        </p:txBody>
      </p:sp>
      <p:sp>
        <p:nvSpPr>
          <p:cNvPr id="4" name="Rectangle 3"/>
          <p:cNvSpPr/>
          <p:nvPr/>
        </p:nvSpPr>
        <p:spPr>
          <a:xfrm>
            <a:off x="-35257" y="3733800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/>
              <a:t>Sometimes a prepositional phrase like </a:t>
            </a:r>
            <a:r>
              <a:rPr lang="en-US" sz="2400" b="1" dirty="0"/>
              <a:t>"by the" </a:t>
            </a:r>
            <a:r>
              <a:rPr lang="en-US" sz="2400" dirty="0"/>
              <a:t>in the sentences above indicates that the action is performed on the subject, and that the sentence is </a:t>
            </a:r>
            <a:r>
              <a:rPr lang="en-US" sz="2400" dirty="0" smtClean="0"/>
              <a:t>passive.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/>
              <a:t>Example</a:t>
            </a:r>
            <a:r>
              <a:rPr lang="en-US" sz="2400" dirty="0"/>
              <a:t>: The experiment was conducted </a:t>
            </a:r>
            <a:r>
              <a:rPr lang="en-US" sz="2400" b="1" dirty="0"/>
              <a:t>by the </a:t>
            </a:r>
            <a:r>
              <a:rPr lang="en-US" sz="2400" dirty="0"/>
              <a:t>researcher. </a:t>
            </a:r>
          </a:p>
        </p:txBody>
      </p:sp>
    </p:spTree>
    <p:extLst>
      <p:ext uri="{BB962C8B-B14F-4D97-AF65-F5344CB8AC3E}">
        <p14:creationId xmlns:p14="http://schemas.microsoft.com/office/powerpoint/2010/main" val="8586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0"/>
            <a:ext cx="1828800" cy="579438"/>
          </a:xfrm>
        </p:spPr>
        <p:txBody>
          <a:bodyPr>
            <a:normAutofit/>
          </a:bodyPr>
          <a:lstStyle/>
          <a:p>
            <a:r>
              <a:rPr lang="en-US" dirty="0" smtClean="0"/>
              <a:t>YOU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4343400"/>
            <a:ext cx="7467600" cy="2133600"/>
          </a:xfrm>
        </p:spPr>
        <p:txBody>
          <a:bodyPr/>
          <a:lstStyle/>
          <a:p>
            <a:r>
              <a:rPr lang="en-US" dirty="0"/>
              <a:t>Write </a:t>
            </a:r>
            <a:r>
              <a:rPr lang="en-US" dirty="0" smtClean="0"/>
              <a:t>1 sentence </a:t>
            </a:r>
            <a:r>
              <a:rPr lang="en-US" dirty="0"/>
              <a:t>about your research in the passive voice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Remember to put the object first, followed by perfect past tense of the verb.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81000"/>
            <a:ext cx="1828800" cy="57943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295400"/>
            <a:ext cx="7396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or Passive: </a:t>
            </a:r>
          </a:p>
          <a:p>
            <a:r>
              <a:rPr lang="en-US" dirty="0" smtClean="0"/>
              <a:t>The researchers administered the survey to a variety of populations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survey was administered to a variety of populations by the researchers.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965579" y="25146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Active or Passive: </a:t>
            </a:r>
          </a:p>
          <a:p>
            <a:r>
              <a:rPr lang="en-US" dirty="0"/>
              <a:t>All books in this study were donated for use by the researcher’s school</a:t>
            </a:r>
          </a:p>
        </p:txBody>
      </p:sp>
    </p:spTree>
    <p:extLst>
      <p:ext uri="{BB962C8B-B14F-4D97-AF65-F5344CB8AC3E}">
        <p14:creationId xmlns:p14="http://schemas.microsoft.com/office/powerpoint/2010/main" val="7112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08038"/>
          </a:xfrm>
        </p:spPr>
        <p:txBody>
          <a:bodyPr>
            <a:normAutofit/>
          </a:bodyPr>
          <a:lstStyle/>
          <a:p>
            <a:r>
              <a:rPr lang="en-US" dirty="0" smtClean="0"/>
              <a:t>Research Methods for Social Sciences</a:t>
            </a:r>
            <a:endParaRPr lang="en-US" dirty="0"/>
          </a:p>
        </p:txBody>
      </p:sp>
      <p:pic>
        <p:nvPicPr>
          <p:cNvPr id="1026" name="Picture 2" descr="http://myhome.iolfree.ie/%7Elightbulb/Images/Research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5943600" cy="420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1806" y="1437834"/>
            <a:ext cx="6934200" cy="487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1669" y="1924857"/>
            <a:ext cx="627447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Qualitative Research can sometimes be difficult.</a:t>
            </a:r>
          </a:p>
          <a:p>
            <a:r>
              <a:rPr lang="en-US" sz="2000" dirty="0" smtClean="0"/>
              <a:t>Some ways to collect data for qualitative research 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Focus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Case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Running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Questionnaires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 smtClean="0"/>
              <a:t>For more information, visit: </a:t>
            </a:r>
          </a:p>
          <a:p>
            <a:r>
              <a:rPr lang="en-US" sz="2000" dirty="0"/>
              <a:t>http://www.emeraldinsight.com/research/guides/methods/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496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sequence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Sequence</a:t>
            </a:r>
            <a:r>
              <a:rPr lang="en-US" dirty="0" smtClean="0"/>
              <a:t> words are important to use during this section of your writing so that others may easily follow the steps of your methods of research.</a:t>
            </a:r>
          </a:p>
          <a:p>
            <a:r>
              <a:rPr lang="en-US" b="1" dirty="0" smtClean="0"/>
              <a:t>Examples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first, then, also, after, next, finally, while, as soon as, consecutively, simultaneously, and sequentially.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65563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is the purpose of Research Writing? </a:t>
            </a:r>
            <a:endParaRPr lang="en-US" dirty="0"/>
          </a:p>
        </p:txBody>
      </p:sp>
      <p:pic>
        <p:nvPicPr>
          <p:cNvPr id="3074" name="Picture 2" descr="http://www.toonpool.com/user/997/files/research_development_transfer_923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636334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533400" y="1219200"/>
            <a:ext cx="7467600" cy="4724400"/>
          </a:xfrm>
          <a:prstGeom prst="wedgeRectCallout">
            <a:avLst>
              <a:gd name="adj1" fmla="val 0"/>
              <a:gd name="adj2" fmla="val 6457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Purpose</a:t>
            </a:r>
            <a:r>
              <a:rPr lang="en-US" sz="3600" dirty="0" smtClean="0"/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Present in a Conference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Publish in journals or articles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 dirty="0" smtClean="0"/>
              <a:t>Grants</a:t>
            </a:r>
          </a:p>
          <a:p>
            <a:pPr algn="ctr"/>
            <a:r>
              <a:rPr lang="en-US" sz="3600" dirty="0" smtClean="0"/>
              <a:t>*Make an </a:t>
            </a:r>
            <a:r>
              <a:rPr lang="en-US" sz="3600" u="sng" dirty="0" smtClean="0"/>
              <a:t>impact</a:t>
            </a:r>
            <a:r>
              <a:rPr lang="en-US" sz="3600" dirty="0" smtClean="0"/>
              <a:t> on YOUR field of research because it is something that YOU are </a:t>
            </a:r>
            <a:r>
              <a:rPr lang="en-US" sz="3600" b="1" dirty="0" smtClean="0"/>
              <a:t>passionate</a:t>
            </a:r>
            <a:r>
              <a:rPr lang="en-US" sz="3600" dirty="0" smtClean="0"/>
              <a:t> about!!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548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methods are in your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turn! </a:t>
            </a:r>
          </a:p>
          <a:p>
            <a:r>
              <a:rPr lang="en-US" dirty="0" smtClean="0"/>
              <a:t>Write the sequence of methods that you took to collect data, or WILL use to collect data.</a:t>
            </a:r>
          </a:p>
          <a:p>
            <a:r>
              <a:rPr lang="en-US" dirty="0" smtClean="0"/>
              <a:t>Be aware of verb tense</a:t>
            </a:r>
          </a:p>
          <a:p>
            <a:r>
              <a:rPr lang="en-US" dirty="0" smtClean="0"/>
              <a:t>First,</a:t>
            </a:r>
          </a:p>
          <a:p>
            <a:r>
              <a:rPr lang="en-US" dirty="0" smtClean="0"/>
              <a:t>Subsequently,</a:t>
            </a:r>
            <a:endParaRPr lang="en-US" dirty="0" smtClean="0"/>
          </a:p>
          <a:p>
            <a:r>
              <a:rPr lang="en-US" dirty="0" smtClean="0"/>
              <a:t>While,</a:t>
            </a:r>
          </a:p>
          <a:p>
            <a:r>
              <a:rPr lang="en-US" dirty="0" smtClean="0"/>
              <a:t>Consequently,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5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marL="566928" indent="-457200">
              <a:buFont typeface="Wingdings" panose="05000000000000000000" pitchFamily="2" charset="2"/>
              <a:buChar char="v"/>
            </a:pPr>
            <a:r>
              <a:rPr lang="en-US" sz="3200" u="sng" dirty="0" smtClean="0"/>
              <a:t>Purpose</a:t>
            </a:r>
            <a:r>
              <a:rPr lang="en-US" sz="3200" dirty="0" smtClean="0"/>
              <a:t>: To report what you have concluded based on your research, and to give your point of view about what these results mean</a:t>
            </a:r>
          </a:p>
          <a:p>
            <a:pPr marL="109728" indent="0">
              <a:buNone/>
            </a:pPr>
            <a:endParaRPr lang="en-US" sz="3200" dirty="0" smtClean="0"/>
          </a:p>
          <a:p>
            <a:pPr marL="566928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Can be organized in different ways depending on the type of paper, and depending on what YOU want to emphasize</a:t>
            </a:r>
          </a:p>
          <a:p>
            <a:pPr marL="566928" indent="-457200">
              <a:buFont typeface="Wingdings" panose="05000000000000000000" pitchFamily="2" charset="2"/>
              <a:buChar char="v"/>
            </a:pPr>
            <a:endParaRPr lang="en-US" sz="3200" dirty="0"/>
          </a:p>
          <a:p>
            <a:pPr marL="566928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ALWAYS begins with a </a:t>
            </a:r>
            <a:r>
              <a:rPr lang="en-US" sz="3200" u="sng" dirty="0" smtClean="0"/>
              <a:t>review</a:t>
            </a:r>
            <a:r>
              <a:rPr lang="en-US" sz="3200" dirty="0" smtClean="0"/>
              <a:t> of the </a:t>
            </a:r>
            <a:r>
              <a:rPr lang="en-US" sz="3200" b="1" dirty="0" smtClean="0"/>
              <a:t>purpose</a:t>
            </a:r>
            <a:r>
              <a:rPr lang="en-US" sz="3200" dirty="0" smtClean="0"/>
              <a:t> or methodology</a:t>
            </a:r>
          </a:p>
          <a:p>
            <a:pPr marL="566928" indent="-457200">
              <a:buFont typeface="Wingdings" panose="05000000000000000000" pitchFamily="2" charset="2"/>
              <a:buChar char="v"/>
            </a:pPr>
            <a:endParaRPr lang="en-US" sz="3200" dirty="0"/>
          </a:p>
          <a:p>
            <a:pPr marL="566928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Must have words, not just tables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781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Results &amp; discussion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836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705088" cy="4800600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2 WAYS OF ORGANIZATION: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Two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separate sections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: Presenting all the results in a single section; then providing a </a:t>
            </a:r>
            <a:r>
              <a:rPr lang="en-US" b="0" dirty="0" smtClean="0">
                <a:solidFill>
                  <a:schemeClr val="accent5">
                    <a:lumMod val="50000"/>
                  </a:schemeClr>
                </a:solidFill>
              </a:rPr>
              <a:t>discussion of 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b="0" dirty="0" smtClean="0">
                <a:solidFill>
                  <a:schemeClr val="accent5">
                    <a:lumMod val="50000"/>
                  </a:schemeClr>
                </a:solidFill>
              </a:rPr>
              <a:t>results 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in a separate </a:t>
            </a:r>
            <a:r>
              <a:rPr lang="en-US" b="0" dirty="0" smtClean="0">
                <a:solidFill>
                  <a:schemeClr val="accent5">
                    <a:lumMod val="50000"/>
                  </a:schemeClr>
                </a:solidFill>
              </a:rPr>
              <a:t>section 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One section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b="0" dirty="0" smtClean="0">
                <a:solidFill>
                  <a:schemeClr val="accent5">
                    <a:lumMod val="50000"/>
                  </a:schemeClr>
                </a:solidFill>
              </a:rPr>
              <a:t>Presenting 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some of the results or findings and then discussing them, </a:t>
            </a:r>
            <a:r>
              <a:rPr lang="en-US" b="0" dirty="0" smtClean="0">
                <a:solidFill>
                  <a:schemeClr val="accent5">
                    <a:lumMod val="50000"/>
                  </a:schemeClr>
                </a:solidFill>
              </a:rPr>
              <a:t>until 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all key results 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are presented</a:t>
            </a:r>
          </a:p>
          <a:p>
            <a:pPr marL="82296" indent="0">
              <a:buNone/>
            </a:pPr>
            <a:endParaRPr lang="en-US" b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0" dirty="0" smtClean="0">
                <a:solidFill>
                  <a:schemeClr val="accent5">
                    <a:lumMod val="50000"/>
                  </a:schemeClr>
                </a:solidFill>
              </a:rPr>
              <a:t>*You 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should look for a method of presentation that makes the information and ideas you are presenting as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clear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 as possible to the reader.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vs.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</a:t>
            </a:r>
          </a:p>
          <a:p>
            <a:pPr lvl="1"/>
            <a:r>
              <a:rPr lang="en-US" dirty="0" smtClean="0"/>
              <a:t>Only give data</a:t>
            </a:r>
          </a:p>
          <a:p>
            <a:pPr lvl="1"/>
            <a:r>
              <a:rPr lang="en-US" dirty="0" smtClean="0"/>
              <a:t>No claims or opinions</a:t>
            </a:r>
          </a:p>
          <a:p>
            <a:pPr lvl="1"/>
            <a:r>
              <a:rPr lang="en-US" dirty="0" smtClean="0"/>
              <a:t>Wording should be neutral</a:t>
            </a:r>
          </a:p>
          <a:p>
            <a:pPr lvl="1"/>
            <a:r>
              <a:rPr lang="en-US" dirty="0" smtClean="0"/>
              <a:t>What you point out here should be discussed thoroughly later</a:t>
            </a:r>
          </a:p>
          <a:p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Claims</a:t>
            </a:r>
          </a:p>
          <a:p>
            <a:pPr lvl="1"/>
            <a:r>
              <a:rPr lang="en-US" dirty="0" smtClean="0"/>
              <a:t>Surprising results</a:t>
            </a:r>
          </a:p>
          <a:p>
            <a:pPr lvl="1"/>
            <a:r>
              <a:rPr lang="en-US" dirty="0" smtClean="0"/>
              <a:t>Explanation</a:t>
            </a:r>
          </a:p>
          <a:p>
            <a:pPr lvl="1"/>
            <a:r>
              <a:rPr lang="en-US" dirty="0" smtClean="0"/>
              <a:t>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074" y="304800"/>
            <a:ext cx="7467600" cy="731838"/>
          </a:xfrm>
        </p:spPr>
        <p:txBody>
          <a:bodyPr/>
          <a:lstStyle/>
          <a:p>
            <a:r>
              <a:rPr lang="en-US" dirty="0" smtClean="0"/>
              <a:t>Parts of the Results Sections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686800" cy="5181600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AutoNum type="arabicPeriod"/>
            </a:pPr>
            <a:r>
              <a:rPr lang="en-US" sz="3200" dirty="0" smtClean="0"/>
              <a:t>Review of </a:t>
            </a:r>
            <a:r>
              <a:rPr lang="en-US" sz="3200" b="1" dirty="0" smtClean="0"/>
              <a:t>purpose</a:t>
            </a:r>
            <a:r>
              <a:rPr lang="en-US" sz="3200" dirty="0" smtClean="0"/>
              <a:t> or </a:t>
            </a:r>
            <a:r>
              <a:rPr lang="en-US" sz="3200" b="1" dirty="0" smtClean="0"/>
              <a:t>methodology</a:t>
            </a:r>
          </a:p>
          <a:p>
            <a:pPr marL="624078" indent="-514350">
              <a:buAutoNum type="arabicPeriod"/>
            </a:pPr>
            <a:r>
              <a:rPr lang="en-US" sz="3200" dirty="0" smtClean="0"/>
              <a:t>Additional </a:t>
            </a:r>
            <a:r>
              <a:rPr lang="en-US" sz="3200" b="1" dirty="0" smtClean="0"/>
              <a:t>background</a:t>
            </a:r>
          </a:p>
          <a:p>
            <a:pPr marL="624078" indent="-514350">
              <a:buAutoNum type="arabicPeriod"/>
            </a:pPr>
            <a:r>
              <a:rPr lang="en-US" sz="3200" b="1" dirty="0"/>
              <a:t>Result</a:t>
            </a:r>
            <a:r>
              <a:rPr lang="en-US" sz="3200" dirty="0"/>
              <a:t> (with or without reference to specific figure or table data</a:t>
            </a:r>
            <a:r>
              <a:rPr lang="en-US" sz="3200" dirty="0" smtClean="0"/>
              <a:t>)</a:t>
            </a:r>
            <a:endParaRPr lang="en-US" sz="3200" dirty="0"/>
          </a:p>
          <a:p>
            <a:pPr marL="624078" indent="-514350">
              <a:buAutoNum type="arabicPeriod"/>
            </a:pPr>
            <a:r>
              <a:rPr lang="en-US" sz="3200" b="1" dirty="0" smtClean="0"/>
              <a:t>Claim</a:t>
            </a:r>
            <a:r>
              <a:rPr lang="en-US" sz="3200" dirty="0" smtClean="0"/>
              <a:t>: what is your opinion based on the data you collected?</a:t>
            </a:r>
            <a:endParaRPr lang="en-US" sz="3200" dirty="0"/>
          </a:p>
          <a:p>
            <a:pPr marL="624078" indent="-514350">
              <a:buAutoNum type="arabicPeriod"/>
            </a:pPr>
            <a:r>
              <a:rPr lang="en-US" sz="3200" b="1" dirty="0" smtClean="0"/>
              <a:t>Unexpected Outcome</a:t>
            </a:r>
            <a:r>
              <a:rPr lang="en-US" sz="3200" dirty="0" smtClean="0"/>
              <a:t>: did anything surprise you in your research? </a:t>
            </a:r>
          </a:p>
          <a:p>
            <a:pPr marL="624078" indent="-514350">
              <a:buAutoNum type="arabicPeriod"/>
            </a:pPr>
            <a:r>
              <a:rPr lang="en-US" sz="3200" b="1" dirty="0" smtClean="0"/>
              <a:t>Explanation for result</a:t>
            </a:r>
          </a:p>
          <a:p>
            <a:pPr marL="624078" indent="-514350">
              <a:buAutoNum type="arabicPeriod"/>
            </a:pPr>
            <a:r>
              <a:rPr lang="en-US" sz="3200" b="1" dirty="0" smtClean="0"/>
              <a:t>Comparison</a:t>
            </a:r>
            <a:r>
              <a:rPr lang="en-US" sz="3200" dirty="0" smtClean="0"/>
              <a:t>: are your results similar to any of the research in your lit. review?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606549" cy="68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7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0"/>
            <a:ext cx="5867400" cy="670560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/>
              <a:t>Results – What verb tenses do I use?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752600"/>
            <a:ext cx="8382000" cy="4187952"/>
          </a:xfrm>
        </p:spPr>
        <p:txBody>
          <a:bodyPr>
            <a:normAutofit/>
          </a:bodyPr>
          <a:lstStyle/>
          <a:p>
            <a:r>
              <a:rPr lang="en-US" dirty="0" smtClean="0"/>
              <a:t>Review of purpose – past tense (what we DID)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Additional background – present (facts)</a:t>
            </a:r>
          </a:p>
          <a:p>
            <a:endParaRPr lang="en-US" dirty="0" smtClean="0"/>
          </a:p>
          <a:p>
            <a:r>
              <a:rPr lang="en-US" dirty="0" smtClean="0"/>
              <a:t>Location and description of your table – present (</a:t>
            </a:r>
            <a:r>
              <a:rPr lang="en-US" i="1" dirty="0" smtClean="0"/>
              <a:t>Fig 1 shows</a:t>
            </a:r>
            <a:r>
              <a:rPr lang="en-US" dirty="0" smtClean="0"/>
              <a:t>) or (</a:t>
            </a:r>
            <a:r>
              <a:rPr lang="en-US" i="1" dirty="0" smtClean="0"/>
              <a:t>the x axis is…)</a:t>
            </a:r>
          </a:p>
          <a:p>
            <a:endParaRPr lang="en-US" dirty="0" smtClean="0"/>
          </a:p>
          <a:p>
            <a:r>
              <a:rPr lang="en-US" dirty="0" smtClean="0"/>
              <a:t>Results – past tense (what you discovered)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5710535"/>
            <a:ext cx="25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Discussion Section: </a:t>
            </a:r>
            <a:br>
              <a:rPr lang="en-US" sz="4000" dirty="0" smtClean="0"/>
            </a:br>
            <a:r>
              <a:rPr lang="en-US" sz="4000" dirty="0" smtClean="0"/>
              <a:t>What verb tenses do I use?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Claim – present tense (your opinion)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Unexpected results – </a:t>
            </a:r>
            <a:r>
              <a:rPr lang="en-US" u="sng" dirty="0" smtClean="0"/>
              <a:t>past</a:t>
            </a:r>
            <a:r>
              <a:rPr lang="en-US" dirty="0" smtClean="0"/>
              <a:t> tense if it is something that happened during the experiment, </a:t>
            </a:r>
            <a:r>
              <a:rPr lang="en-US" u="sng" dirty="0" smtClean="0"/>
              <a:t>present</a:t>
            </a:r>
            <a:r>
              <a:rPr lang="en-US" dirty="0" smtClean="0"/>
              <a:t> if it is data.</a:t>
            </a:r>
          </a:p>
          <a:p>
            <a:endParaRPr lang="en-US" dirty="0" smtClean="0"/>
          </a:p>
          <a:p>
            <a:r>
              <a:rPr lang="en-US" dirty="0" smtClean="0"/>
              <a:t>Comparison – present tense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254641"/>
            <a:ext cx="794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Now, try to write one sentence for each part of the discussion.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9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4676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What makes a conclusion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		   =	Just the facts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Discussion		   = Claims and opinions based 					on the facts</a:t>
            </a:r>
          </a:p>
          <a:p>
            <a:endParaRPr lang="en-US" dirty="0" smtClean="0"/>
          </a:p>
          <a:p>
            <a:r>
              <a:rPr lang="en-US" dirty="0" smtClean="0"/>
              <a:t>Conclusions		   = Application of research to 				a larger setting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70" y="3859190"/>
            <a:ext cx="945999" cy="78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netdna.seospecialist.co.uk/wp-content/uploads/2011/04/conclusions-seo-analy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200" y="4953000"/>
            <a:ext cx="1036992" cy="105385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362200" y="62484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http://netdna.seospecialist.co.uk/wp-content/uploads/2011/04/conclusions-seo-analysis.jpg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304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9" y="1676400"/>
            <a:ext cx="8915400" cy="49530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Wingdings 2"/>
              <a:buAutoNum type="arabicPeriod"/>
            </a:pPr>
            <a:r>
              <a:rPr lang="en-US" sz="4000" b="1" dirty="0" smtClean="0"/>
              <a:t>Review</a:t>
            </a:r>
            <a:r>
              <a:rPr lang="en-US" sz="4000" dirty="0" smtClean="0"/>
              <a:t>: purpose and review </a:t>
            </a:r>
            <a:r>
              <a:rPr lang="en-US" sz="4000" dirty="0"/>
              <a:t>the </a:t>
            </a:r>
            <a:r>
              <a:rPr lang="en-US" sz="4000" b="1" dirty="0"/>
              <a:t>important </a:t>
            </a:r>
            <a:r>
              <a:rPr lang="en-US" sz="4000" b="1" dirty="0" smtClean="0"/>
              <a:t>findings</a:t>
            </a:r>
            <a:endParaRPr lang="en-US" sz="4000" dirty="0" smtClean="0"/>
          </a:p>
          <a:p>
            <a:pPr marL="514350" indent="-514350">
              <a:buFont typeface="Wingdings 2"/>
              <a:buAutoNum type="arabicPeriod"/>
            </a:pPr>
            <a:r>
              <a:rPr lang="en-US" sz="4000" b="1" dirty="0"/>
              <a:t>Speculations</a:t>
            </a:r>
            <a:r>
              <a:rPr lang="en-US" sz="4000" dirty="0" smtClean="0"/>
              <a:t>: to </a:t>
            </a:r>
            <a:r>
              <a:rPr lang="en-US" sz="4000" b="1" dirty="0"/>
              <a:t>analyze </a:t>
            </a:r>
            <a:r>
              <a:rPr lang="en-US" sz="4000" dirty="0" smtClean="0"/>
              <a:t>what </a:t>
            </a:r>
            <a:r>
              <a:rPr lang="en-US" sz="4000" dirty="0"/>
              <a:t>your finding </a:t>
            </a:r>
            <a:r>
              <a:rPr lang="en-US" sz="4000" dirty="0" smtClean="0"/>
              <a:t>mean/ effects of your findings</a:t>
            </a:r>
          </a:p>
          <a:p>
            <a:pPr marL="514350" indent="-514350">
              <a:buAutoNum type="arabicPeriod"/>
            </a:pPr>
            <a:r>
              <a:rPr lang="en-US" sz="4000" b="1" dirty="0" smtClean="0"/>
              <a:t>Limitations</a:t>
            </a:r>
            <a:r>
              <a:rPr lang="en-US" sz="4000" dirty="0" smtClean="0"/>
              <a:t>: what did you not include in your research &amp; why? </a:t>
            </a:r>
          </a:p>
          <a:p>
            <a:pPr marL="514350" indent="-514350">
              <a:buFont typeface="Wingdings 2"/>
              <a:buAutoNum type="arabicPeriod"/>
            </a:pPr>
            <a:r>
              <a:rPr lang="en-US" sz="4000" b="1" dirty="0" smtClean="0"/>
              <a:t>Implications: </a:t>
            </a:r>
            <a:r>
              <a:rPr lang="en-US" sz="4000" dirty="0"/>
              <a:t>To “</a:t>
            </a:r>
            <a:r>
              <a:rPr lang="en-US" sz="4000" b="1" dirty="0"/>
              <a:t>sell</a:t>
            </a:r>
            <a:r>
              <a:rPr lang="en-US" sz="4000" dirty="0"/>
              <a:t>” the </a:t>
            </a:r>
            <a:r>
              <a:rPr lang="en-US" sz="4000" b="1" dirty="0"/>
              <a:t>importance</a:t>
            </a:r>
            <a:r>
              <a:rPr lang="en-US" sz="4000" dirty="0"/>
              <a:t> of your </a:t>
            </a:r>
            <a:r>
              <a:rPr lang="en-US" sz="4000" dirty="0" smtClean="0"/>
              <a:t>research</a:t>
            </a:r>
          </a:p>
          <a:p>
            <a:r>
              <a:rPr lang="en-US" sz="3200" dirty="0"/>
              <a:t>To </a:t>
            </a:r>
            <a:r>
              <a:rPr lang="en-US" sz="3200" b="1" dirty="0"/>
              <a:t>apply</a:t>
            </a:r>
            <a:r>
              <a:rPr lang="en-US" sz="3200" dirty="0"/>
              <a:t> your research to a broader setting</a:t>
            </a:r>
          </a:p>
          <a:p>
            <a:pPr lvl="1">
              <a:buNone/>
            </a:pPr>
            <a:r>
              <a:rPr lang="en-US" sz="3200" dirty="0"/>
              <a:t>	(ex.  Government, education, business, etc.)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5.   </a:t>
            </a:r>
            <a:r>
              <a:rPr lang="en-US" sz="4000" b="1" dirty="0" smtClean="0"/>
              <a:t>Recommendations: </a:t>
            </a:r>
            <a:r>
              <a:rPr lang="en-US" sz="4000" dirty="0" smtClean="0"/>
              <a:t>to </a:t>
            </a:r>
            <a:r>
              <a:rPr lang="en-US" sz="4000" dirty="0"/>
              <a:t>give suggestions for future research</a:t>
            </a:r>
            <a:endParaRPr lang="en-US" sz="4800" dirty="0"/>
          </a:p>
          <a:p>
            <a:pPr marL="0" indent="0">
              <a:buNone/>
            </a:pPr>
            <a:endParaRPr lang="en-US" sz="4000" b="1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457200"/>
            <a:ext cx="8217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 Parts of the Conclusion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98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457200"/>
            <a:ext cx="3276600" cy="1143000"/>
          </a:xfrm>
        </p:spPr>
        <p:txBody>
          <a:bodyPr/>
          <a:lstStyle/>
          <a:p>
            <a:r>
              <a:rPr lang="en-US" dirty="0" smtClean="0"/>
              <a:t>1. 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03920" cy="472135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Restate the purpose of the study</a:t>
            </a:r>
          </a:p>
          <a:p>
            <a:r>
              <a:rPr lang="en-US" sz="3200" dirty="0" smtClean="0"/>
              <a:t>Summarize your most important findings </a:t>
            </a:r>
          </a:p>
          <a:p>
            <a:pPr>
              <a:buNone/>
            </a:pPr>
            <a:r>
              <a:rPr lang="en-US" sz="3200" dirty="0" smtClean="0"/>
              <a:t>		(</a:t>
            </a:r>
            <a:r>
              <a:rPr lang="en-US" sz="3200" i="1" dirty="0" smtClean="0">
                <a:solidFill>
                  <a:srgbClr val="FF0000"/>
                </a:solidFill>
              </a:rPr>
              <a:t>state strongly</a:t>
            </a:r>
            <a:r>
              <a:rPr lang="en-US" sz="3200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The present study offers clear </a:t>
            </a:r>
          </a:p>
          <a:p>
            <a:pPr>
              <a:buNone/>
            </a:pPr>
            <a:r>
              <a:rPr lang="en-US" i="1" dirty="0" smtClean="0"/>
              <a:t>evidence that “hands-on experience” </a:t>
            </a:r>
          </a:p>
          <a:p>
            <a:pPr>
              <a:buNone/>
            </a:pPr>
            <a:r>
              <a:rPr lang="en-US" i="1" dirty="0" smtClean="0"/>
              <a:t>is not sufficient for the productive </a:t>
            </a:r>
          </a:p>
          <a:p>
            <a:pPr>
              <a:buNone/>
            </a:pPr>
            <a:r>
              <a:rPr lang="en-US" i="1" dirty="0" smtClean="0"/>
              <a:t>learning of computer programming </a:t>
            </a:r>
          </a:p>
          <a:p>
            <a:pPr>
              <a:buNone/>
            </a:pPr>
            <a:r>
              <a:rPr lang="en-US" i="1" dirty="0" smtClean="0"/>
              <a:t>by novices.</a:t>
            </a:r>
            <a:endParaRPr lang="en-US" i="1" dirty="0"/>
          </a:p>
        </p:txBody>
      </p:sp>
      <p:sp>
        <p:nvSpPr>
          <p:cNvPr id="24578" name="AutoShape 2" descr="https://sites.google.com/site/projectyear3savant/conclusion-medi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https://sites.google.com/site/projectyear3savant/conclusion-medium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www.magicalmaths.org/wp-content/uploads/2012/11/conclusion-introduction-starter-pleanary-150x15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657600"/>
            <a:ext cx="2190750" cy="21907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477000" y="58674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http://www.magicalmaths.org/wp-content/uploads/2012/11/conclusion-introduction-starter-pleanary-150x150.gif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960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834063"/>
            <a:ext cx="277495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50" dirty="0" smtClean="0"/>
              <a:t>Adapted from </a:t>
            </a:r>
            <a:r>
              <a:rPr lang="en-US" sz="1050" i="1" dirty="0" smtClean="0"/>
              <a:t>Writing Up Research</a:t>
            </a:r>
            <a:r>
              <a:rPr lang="en-US" sz="1050" dirty="0" smtClean="0"/>
              <a:t> by Robert </a:t>
            </a:r>
            <a:r>
              <a:rPr lang="en-US" sz="1050" dirty="0" err="1" smtClean="0"/>
              <a:t>Weissberg</a:t>
            </a:r>
            <a:r>
              <a:rPr lang="en-US" sz="1050" dirty="0" smtClean="0"/>
              <a:t> &amp; Suzanne </a:t>
            </a:r>
            <a:r>
              <a:rPr lang="en-US" sz="1050" dirty="0" err="1" smtClean="0"/>
              <a:t>Buker</a:t>
            </a:r>
            <a:r>
              <a:rPr lang="en-US" sz="1050" dirty="0" smtClean="0"/>
              <a:t> (2008)</a:t>
            </a:r>
            <a:endParaRPr lang="en-US" sz="105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46284" y="812012"/>
            <a:ext cx="4773930" cy="4976732"/>
            <a:chOff x="1522095" y="1216343"/>
            <a:chExt cx="4773930" cy="4976732"/>
          </a:xfrm>
        </p:grpSpPr>
        <p:sp>
          <p:nvSpPr>
            <p:cNvPr id="8" name="Trapezoid 7"/>
            <p:cNvSpPr/>
            <p:nvPr/>
          </p:nvSpPr>
          <p:spPr>
            <a:xfrm>
              <a:off x="2082962" y="4832270"/>
              <a:ext cx="3774440" cy="1360805"/>
            </a:xfrm>
            <a:prstGeom prst="trapezoi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 dirty="0">
                  <a:ea typeface="Calibri"/>
                  <a:cs typeface="Aharoni"/>
                </a:rPr>
                <a:t>d</a:t>
              </a:r>
              <a:r>
                <a:rPr lang="en-US" sz="3600" dirty="0" smtClean="0">
                  <a:effectLst/>
                  <a:ea typeface="Calibri"/>
                  <a:cs typeface="Aharoni"/>
                </a:rPr>
                <a:t>iscussion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 dirty="0">
                  <a:effectLst/>
                  <a:ea typeface="Calibri"/>
                  <a:cs typeface="Aharoni"/>
                </a:rPr>
                <a:t>conclusion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73234" y="3026489"/>
              <a:ext cx="3487420" cy="10668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 dirty="0">
                  <a:effectLst/>
                  <a:ea typeface="Calibri"/>
                  <a:cs typeface="Aharoni"/>
                </a:rPr>
                <a:t>method</a:t>
              </a:r>
              <a:endParaRPr lang="en-US" sz="1100" dirty="0"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60264" y="4093289"/>
              <a:ext cx="3487420" cy="738981"/>
            </a:xfrm>
            <a:prstGeom prst="rect">
              <a:avLst/>
            </a:prstGeom>
            <a:solidFill>
              <a:srgbClr val="FF3399"/>
            </a:solidFill>
            <a:ln w="25400" cap="flat" cmpd="sng" algn="ctr">
              <a:solidFill>
                <a:srgbClr val="FF3399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Aharoni"/>
                </a:rPr>
                <a:t>results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latin typeface="Calibri"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4" name="Flowchart: Manual Operation 13"/>
            <p:cNvSpPr/>
            <p:nvPr/>
          </p:nvSpPr>
          <p:spPr>
            <a:xfrm>
              <a:off x="2060264" y="1673543"/>
              <a:ext cx="3743636" cy="1352946"/>
            </a:xfrm>
            <a:prstGeom prst="flowChartManualOper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700" dirty="0" smtClean="0">
                  <a:effectLst/>
                  <a:ea typeface="Calibri"/>
                  <a:cs typeface="Aharoni"/>
                </a:rPr>
                <a:t>Introduction</a:t>
              </a:r>
              <a:r>
                <a:rPr lang="en-US" sz="2700" dirty="0" smtClean="0">
                  <a:ea typeface="Calibri"/>
                  <a:cs typeface="Times New Roman"/>
                </a:rPr>
                <a:t> Lit. Review</a:t>
              </a:r>
              <a:r>
                <a:rPr lang="en-US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2095" y="1216343"/>
              <a:ext cx="4773930" cy="445769"/>
            </a:xfrm>
            <a:prstGeom prst="rect">
              <a:avLst/>
            </a:prstGeom>
            <a:solidFill>
              <a:srgbClr val="3EE527"/>
            </a:solidFill>
            <a:ln>
              <a:solidFill>
                <a:srgbClr val="3EE5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>
                  <a:effectLst/>
                  <a:ea typeface="Calibri"/>
                  <a:cs typeface="Aharoni"/>
                </a:rPr>
                <a:t>abstract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162576" y="5788744"/>
            <a:ext cx="3263589" cy="966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References &amp; Appendices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9143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is a Research Paper Organized?</a:t>
            </a:r>
            <a:endParaRPr lang="en-US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3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Speculations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this happen? (good or bad results)</a:t>
            </a:r>
          </a:p>
          <a:p>
            <a:r>
              <a:rPr lang="en-US" dirty="0" smtClean="0"/>
              <a:t>Why are these results important?</a:t>
            </a:r>
          </a:p>
          <a:p>
            <a:r>
              <a:rPr lang="en-US" dirty="0" smtClean="0"/>
              <a:t>Explanations about the findings as a whole</a:t>
            </a:r>
          </a:p>
          <a:p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		One possible conclusion is that the requirements of the speed jobs in the light industry under study do not make physical demands on the older workers </a:t>
            </a:r>
          </a:p>
          <a:p>
            <a:pPr>
              <a:buNone/>
            </a:pPr>
            <a:r>
              <a:rPr lang="en-US" sz="2400" i="1" dirty="0" smtClean="0"/>
              <a:t>	to the limits of their reserve capacity.  The </a:t>
            </a:r>
          </a:p>
          <a:p>
            <a:pPr>
              <a:buNone/>
            </a:pPr>
            <a:r>
              <a:rPr lang="en-US" sz="2400" i="1" dirty="0" smtClean="0"/>
              <a:t>	competence and experience of the older </a:t>
            </a:r>
          </a:p>
          <a:p>
            <a:pPr>
              <a:buNone/>
            </a:pPr>
            <a:r>
              <a:rPr lang="en-US" sz="2400" i="1" dirty="0" smtClean="0"/>
              <a:t>	workers in these specific jobs may have </a:t>
            </a:r>
          </a:p>
          <a:p>
            <a:pPr>
              <a:buNone/>
            </a:pPr>
            <a:r>
              <a:rPr lang="en-US" sz="2400" i="1" dirty="0" smtClean="0"/>
              <a:t>	compensated for their reduced stamina.</a:t>
            </a:r>
            <a:endParaRPr lang="en-US" sz="2400" i="1" dirty="0"/>
          </a:p>
        </p:txBody>
      </p:sp>
      <p:pic>
        <p:nvPicPr>
          <p:cNvPr id="27652" name="Picture 4" descr="http://www.grand-illusions.com/acatalog/non_transitive_dic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4026" y="4267200"/>
            <a:ext cx="2441374" cy="21812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91200" y="6477000"/>
            <a:ext cx="3505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http://www.grand-illusions.com/acatalog/non_transitive_dice_2.jpg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455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</a:t>
            </a:r>
            <a:r>
              <a:rPr lang="en-US" u="sng" dirty="0" smtClean="0"/>
              <a:t>CAN’T</a:t>
            </a:r>
            <a:r>
              <a:rPr lang="en-US" dirty="0" smtClean="0"/>
              <a:t> we apply these findings?</a:t>
            </a:r>
          </a:p>
          <a:p>
            <a:endParaRPr lang="en-US" dirty="0" smtClean="0"/>
          </a:p>
          <a:p>
            <a:r>
              <a:rPr lang="en-US" dirty="0" smtClean="0"/>
              <a:t>When will this </a:t>
            </a:r>
            <a:r>
              <a:rPr lang="en-US" u="sng" dirty="0" smtClean="0"/>
              <a:t>NOT</a:t>
            </a:r>
            <a:r>
              <a:rPr lang="en-US" dirty="0" smtClean="0"/>
              <a:t> work?</a:t>
            </a:r>
          </a:p>
          <a:p>
            <a:endParaRPr lang="en-US" dirty="0" smtClean="0"/>
          </a:p>
          <a:p>
            <a:r>
              <a:rPr lang="en-US" dirty="0" smtClean="0"/>
              <a:t>How far will these conclusions take us?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i="1" dirty="0" smtClean="0"/>
              <a:t>Finally, since there was a surprising lack of </a:t>
            </a:r>
          </a:p>
          <a:p>
            <a:pPr>
              <a:buNone/>
            </a:pPr>
            <a:r>
              <a:rPr lang="en-US" sz="2400" i="1" dirty="0" smtClean="0"/>
              <a:t>consensus among the students in our sample, </a:t>
            </a:r>
          </a:p>
          <a:p>
            <a:pPr>
              <a:buNone/>
            </a:pPr>
            <a:r>
              <a:rPr lang="en-US" sz="2400" i="1" dirty="0" smtClean="0"/>
              <a:t>it would not be advisable to draw concrete </a:t>
            </a:r>
          </a:p>
          <a:p>
            <a:pPr>
              <a:buNone/>
            </a:pPr>
            <a:r>
              <a:rPr lang="en-US" sz="2400" i="1" dirty="0" smtClean="0"/>
              <a:t>conclusions from these results.</a:t>
            </a:r>
          </a:p>
        </p:txBody>
      </p:sp>
      <p:pic>
        <p:nvPicPr>
          <p:cNvPr id="28674" name="Picture 2" descr="http://careerchangebreakthrough.com/wp-content/uploads/2011/07/limit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7442" y="4572000"/>
            <a:ext cx="2212258" cy="182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6400800"/>
            <a:ext cx="342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http://careerchangebreakthrough.com/wp-content/uploads/2011/07/limitations.jpg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290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can you say generally, based on these results?</a:t>
            </a:r>
          </a:p>
          <a:p>
            <a:r>
              <a:rPr lang="en-US" dirty="0" smtClean="0"/>
              <a:t>How could this affect further research?</a:t>
            </a:r>
          </a:p>
          <a:p>
            <a:r>
              <a:rPr lang="en-US" dirty="0" smtClean="0"/>
              <a:t>How could it affect your discipline?</a:t>
            </a:r>
          </a:p>
          <a:p>
            <a:r>
              <a:rPr lang="en-US" dirty="0" smtClean="0"/>
              <a:t>Do current practices match your results?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i="1" dirty="0" smtClean="0"/>
              <a:t>We can no longer assume that it is satisfactory to </a:t>
            </a:r>
          </a:p>
          <a:p>
            <a:pPr>
              <a:buNone/>
            </a:pPr>
            <a:r>
              <a:rPr lang="en-US" sz="2400" i="1" dirty="0" smtClean="0"/>
              <a:t>seek explanations only in economic factors.</a:t>
            </a:r>
          </a:p>
          <a:p>
            <a:pPr>
              <a:buNone/>
            </a:pPr>
            <a:r>
              <a:rPr lang="en-US" sz="2600" i="1" dirty="0" smtClean="0"/>
              <a:t>OR</a:t>
            </a:r>
          </a:p>
          <a:p>
            <a:pPr>
              <a:buNone/>
            </a:pPr>
            <a:r>
              <a:rPr lang="en-US" sz="2600" i="1" dirty="0" smtClean="0"/>
              <a:t>These findings lead us to believe that more </a:t>
            </a:r>
          </a:p>
          <a:p>
            <a:pPr>
              <a:buNone/>
            </a:pPr>
            <a:r>
              <a:rPr lang="en-US" sz="2600" i="1" dirty="0" smtClean="0"/>
              <a:t>difficult materials should be used in order to </a:t>
            </a:r>
          </a:p>
          <a:p>
            <a:pPr>
              <a:buNone/>
            </a:pPr>
            <a:r>
              <a:rPr lang="en-US" sz="2600" i="1" dirty="0" smtClean="0"/>
              <a:t>give ESL students additional practice in </a:t>
            </a:r>
          </a:p>
          <a:p>
            <a:pPr>
              <a:buNone/>
            </a:pPr>
            <a:r>
              <a:rPr lang="en-US" sz="2600" i="1" dirty="0" smtClean="0"/>
              <a:t>comprehending English texts.</a:t>
            </a:r>
            <a:endParaRPr lang="en-US" sz="2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09" y="3733799"/>
            <a:ext cx="1930716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50160" y="5638800"/>
            <a:ext cx="2493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http://inspectyourbrand.com/wp-content/uploads/2011/11/inspectyourbrand1.jpg</a:t>
            </a:r>
          </a:p>
        </p:txBody>
      </p:sp>
    </p:spTree>
    <p:extLst>
      <p:ext uri="{BB962C8B-B14F-4D97-AF65-F5344CB8AC3E}">
        <p14:creationId xmlns:p14="http://schemas.microsoft.com/office/powerpoint/2010/main" val="1095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want people to DO or CHANGE based on your research?</a:t>
            </a:r>
          </a:p>
          <a:p>
            <a:r>
              <a:rPr lang="en-US" dirty="0" smtClean="0"/>
              <a:t>Practical applications beyond the lab</a:t>
            </a:r>
          </a:p>
          <a:p>
            <a:r>
              <a:rPr lang="en-US" dirty="0" smtClean="0"/>
              <a:t>Further research (yours or others)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i="1" dirty="0" smtClean="0"/>
              <a:t>From our results, we suggest that the </a:t>
            </a:r>
          </a:p>
          <a:p>
            <a:pPr>
              <a:buNone/>
            </a:pPr>
            <a:r>
              <a:rPr lang="en-US" sz="2400" i="1" dirty="0" smtClean="0"/>
              <a:t>optimal level of indentation for a </a:t>
            </a:r>
          </a:p>
          <a:p>
            <a:pPr>
              <a:buNone/>
            </a:pPr>
            <a:r>
              <a:rPr lang="en-US" sz="2400" i="1" dirty="0" smtClean="0"/>
              <a:t>computer program is 2-4 spaces.  </a:t>
            </a:r>
          </a:p>
          <a:p>
            <a:pPr>
              <a:buNone/>
            </a:pPr>
            <a:r>
              <a:rPr lang="en-US" sz="2400" i="1" dirty="0" smtClean="0"/>
              <a:t>This should be standardized in word </a:t>
            </a:r>
          </a:p>
          <a:p>
            <a:pPr>
              <a:buNone/>
            </a:pPr>
            <a:r>
              <a:rPr lang="en-US" sz="2400" i="1" dirty="0" smtClean="0"/>
              <a:t>processing education classes.</a:t>
            </a:r>
            <a:endParaRPr lang="en-US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000375" cy="20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8024" y="6362610"/>
            <a:ext cx="320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http://careerpivot.com/wp-content/uploads/2012/11/Advice.jpg</a:t>
            </a:r>
          </a:p>
        </p:txBody>
      </p:sp>
    </p:spTree>
    <p:extLst>
      <p:ext uri="{BB962C8B-B14F-4D97-AF65-F5344CB8AC3E}">
        <p14:creationId xmlns:p14="http://schemas.microsoft.com/office/powerpoint/2010/main" val="28604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ovebeingretired.com/wp-content/uploads/2012/08/Crossing-the-finish-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05" y="0"/>
            <a:ext cx="19584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References: lists all works cited throughout your paper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Appendices: Often items referred to in your methods section.  Can also include an item that was produced as a result of your research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Example: A word list that was generated after researching English for Engineering texts.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Example: Running record completed while observing communication between male and female coworkers.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381000"/>
            <a:ext cx="6631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Last but not least…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27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0"/>
            <a:ext cx="4314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Let’s Review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161642"/>
              </p:ext>
            </p:extLst>
          </p:nvPr>
        </p:nvGraphicFramePr>
        <p:xfrm>
          <a:off x="304800" y="1151930"/>
          <a:ext cx="8229600" cy="5457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064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Part</a:t>
                      </a:r>
                      <a:r>
                        <a:rPr lang="en-US" sz="2000" baseline="0" dirty="0" smtClean="0"/>
                        <a:t> of Research Paper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Purpose</a:t>
                      </a:r>
                      <a:endParaRPr lang="en-US" sz="2000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r>
                        <a:rPr lang="en-US" dirty="0" smtClean="0"/>
                        <a:t>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20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Write 3 detail sentences using this topic sentence.  Make sure to use conjunctions/transition words, sequence words if needed, passive voice, and the same verb tense throughout! </a:t>
            </a:r>
          </a:p>
          <a:p>
            <a:r>
              <a:rPr lang="en-US" dirty="0" smtClean="0"/>
              <a:t>TOPIC: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TS: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Detail 1</a:t>
            </a:r>
            <a:r>
              <a:rPr lang="en-US" dirty="0" smtClean="0"/>
              <a:t>: (Use conjunction)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Detail </a:t>
            </a:r>
            <a:r>
              <a:rPr lang="en-US" dirty="0" smtClean="0"/>
              <a:t>2</a:t>
            </a:r>
            <a:r>
              <a:rPr lang="en-US" dirty="0" smtClean="0">
                <a:sym typeface="Wingdings" panose="05000000000000000000" pitchFamily="2" charset="2"/>
              </a:rPr>
              <a:t>: (Use passive voice)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Detail 3: </a:t>
            </a:r>
            <a:r>
              <a:rPr lang="en-US" dirty="0" smtClean="0"/>
              <a:t>(Use transition word)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CS: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28600"/>
            <a:ext cx="5315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Writing Review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1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95" y="1371600"/>
            <a:ext cx="3242422" cy="324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Laura Connor 2013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8838" y="304800"/>
            <a:ext cx="812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Questions*Comments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5060" y="5029200"/>
            <a:ext cx="57502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Berlin Sans FB" panose="020E0602020502020306" pitchFamily="34" charset="0"/>
                <a:hlinkClick r:id="rId3"/>
              </a:rPr>
              <a:t>LCONNOR416@GMAIL.COM</a:t>
            </a:r>
            <a:endParaRPr lang="en-US" sz="2400" b="1" dirty="0" smtClean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algn="ctr"/>
            <a:endParaRPr lang="en-US" sz="2400" b="1" dirty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Berlin Sans FB" panose="020E0602020502020306" pitchFamily="34" charset="0"/>
                <a:hlinkClick r:id="rId4"/>
              </a:rPr>
              <a:t>WWW.MUSTRESEARCH.WEEBLY.COM</a:t>
            </a:r>
            <a:endParaRPr lang="en-US" sz="2400" b="1" dirty="0" smtClean="0">
              <a:solidFill>
                <a:srgbClr val="0070C0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www.ellseelearning.weebly.com</a:t>
            </a:r>
            <a:endParaRPr lang="en-US" sz="2400" b="1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ScxQnfMsGTfY1F3kvq07GK_xAwAcg5sAe0buq4-TfeP8buwsuG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339436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219200"/>
            <a:ext cx="891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Comes at beginning of the paper</a:t>
            </a:r>
          </a:p>
          <a:p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You are giving the reader background knowledge to ease them into understanding your research and the problem that will be solved by your work. </a:t>
            </a:r>
          </a:p>
          <a:p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Explains WHY the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research is being 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done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(rationale) 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*This is important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for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the reader to </a:t>
            </a:r>
            <a:endParaRPr lang="en-US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understand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the significance of the study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808038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Introduction</a:t>
            </a:r>
            <a:r>
              <a:rPr lang="en-US" sz="4000" dirty="0" smtClean="0">
                <a:sym typeface="Wingdings" panose="05000000000000000000" pitchFamily="2" charset="2"/>
              </a:rPr>
              <a:t> What’s the purpose?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21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257800" cy="609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Introduction: Parts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5867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YOUR INTRODUCTION SHOULD INCLUDE: 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BACKGROUND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RATIONALE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WHY DO WE NEED TO RESEARCH THIS? WHY DOES IT NEED TO BE IMPROVED? WHAT GAPS ARE THERE CURRENTLY? 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PROBLEM STATEMENT </a:t>
            </a:r>
            <a:r>
              <a:rPr lang="en-US" sz="2000" dirty="0" smtClean="0"/>
              <a:t>(SIMILAR TO THESIS STATEMENT)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OBJECTIVE-</a:t>
            </a:r>
            <a:r>
              <a:rPr lang="en-US" sz="2000" dirty="0" smtClean="0"/>
              <a:t> HOW YOU WILL SOLVE THE PROBLEM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SCOPE-</a:t>
            </a:r>
            <a:r>
              <a:rPr lang="en-US" sz="2000" dirty="0" smtClean="0"/>
              <a:t> WHAT IS THE PRIMARY FOCUS? WHERE IS THE STUDY FOCUSED ON? 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LIMITATIONS-</a:t>
            </a:r>
            <a:r>
              <a:rPr lang="en-US" sz="2000" dirty="0" smtClean="0"/>
              <a:t> WHAT MAY PREVENT ALL QUESTIONS FROM BEING ANSWERED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ASSUMPTIONS-</a:t>
            </a:r>
            <a:r>
              <a:rPr lang="en-US" sz="2000" dirty="0" smtClean="0"/>
              <a:t> WHAT DO YOU KNOW TO BE TRUE ALREADY?</a:t>
            </a:r>
          </a:p>
        </p:txBody>
      </p:sp>
    </p:spTree>
    <p:extLst>
      <p:ext uri="{BB962C8B-B14F-4D97-AF65-F5344CB8AC3E}">
        <p14:creationId xmlns:p14="http://schemas.microsoft.com/office/powerpoint/2010/main" val="37976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FOCUS: CONJUNCTIONS/TRANSITION WORDS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655" y="1600200"/>
            <a:ext cx="7467600" cy="1219200"/>
          </a:xfrm>
        </p:spPr>
        <p:txBody>
          <a:bodyPr/>
          <a:lstStyle/>
          <a:p>
            <a:r>
              <a:rPr lang="en-US" dirty="0" smtClean="0"/>
              <a:t>Throughout research writing, conjunctions and transition words are often seen.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655" y="39624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CONJUNCTIONS are used to connect clauses, and give more information in one sentence.</a:t>
            </a:r>
          </a:p>
          <a:p>
            <a:endParaRPr lang="en-US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TRANSITION WORDS are used to connect sentences and make your writing flow.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39655" y="28194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/>
              <a:t>Sentence structure helps avoid </a:t>
            </a:r>
            <a:r>
              <a:rPr lang="en-US" sz="2400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punctuation</a:t>
            </a:r>
            <a:r>
              <a:rPr lang="en-US" sz="2400" dirty="0"/>
              <a:t> </a:t>
            </a:r>
            <a:r>
              <a:rPr lang="en-US" sz="2400" dirty="0" smtClean="0"/>
              <a:t>errors and tense issues.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43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46" y="1295400"/>
            <a:ext cx="8407893" cy="4834129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CONJUNCTION:  signals HOW the two clauses link together.</a:t>
            </a:r>
          </a:p>
          <a:p>
            <a:pPr lvl="1"/>
            <a:r>
              <a:rPr lang="en-US" dirty="0" smtClean="0"/>
              <a:t>Example:   </a:t>
            </a:r>
          </a:p>
          <a:p>
            <a:pPr lvl="2"/>
            <a:r>
              <a:rPr lang="en-US" sz="2100" dirty="0" smtClean="0"/>
              <a:t>I like ice cream, </a:t>
            </a:r>
            <a:r>
              <a:rPr lang="en-US" sz="2100" i="1" dirty="0" smtClean="0"/>
              <a:t>but</a:t>
            </a:r>
            <a:r>
              <a:rPr lang="en-US" sz="2100" dirty="0" smtClean="0"/>
              <a:t> it makes me fat. </a:t>
            </a:r>
          </a:p>
          <a:p>
            <a:pPr lvl="2"/>
            <a:r>
              <a:rPr lang="en-US" sz="2100" dirty="0" smtClean="0"/>
              <a:t>Conjunction = BUT </a:t>
            </a:r>
            <a:r>
              <a:rPr lang="en-US" sz="2100" dirty="0" smtClean="0">
                <a:sym typeface="Wingdings" panose="05000000000000000000" pitchFamily="2" charset="2"/>
              </a:rPr>
              <a:t> signals a positive and negative- or 2 differing ideas on the same subject</a:t>
            </a:r>
          </a:p>
          <a:p>
            <a:pPr lvl="2"/>
            <a:endParaRPr lang="en-US" sz="2100" dirty="0" smtClean="0">
              <a:sym typeface="Wingdings" panose="05000000000000000000" pitchFamily="2" charset="2"/>
            </a:endParaRPr>
          </a:p>
          <a:p>
            <a:pPr lvl="2"/>
            <a:r>
              <a:rPr lang="en-US" sz="2100" dirty="0" smtClean="0">
                <a:sym typeface="Wingdings" panose="05000000000000000000" pitchFamily="2" charset="2"/>
              </a:rPr>
              <a:t>I am studying English because I want to improve my fluency. </a:t>
            </a:r>
          </a:p>
          <a:p>
            <a:pPr lvl="2"/>
            <a:r>
              <a:rPr lang="en-US" sz="2100" dirty="0" smtClean="0">
                <a:sym typeface="Wingdings" panose="05000000000000000000" pitchFamily="2" charset="2"/>
              </a:rPr>
              <a:t>	Conjunction = BECAUSE  signals that you are given a REASON for the main clause…. Always answers the question WHY. </a:t>
            </a:r>
          </a:p>
          <a:p>
            <a:pPr lvl="2"/>
            <a:endParaRPr lang="en-US" sz="2100" dirty="0">
              <a:sym typeface="Wingdings" panose="05000000000000000000" pitchFamily="2" charset="2"/>
            </a:endParaRPr>
          </a:p>
          <a:p>
            <a:pPr lvl="2"/>
            <a:r>
              <a:rPr lang="en-US" sz="2100" dirty="0" smtClean="0">
                <a:sym typeface="Wingdings" panose="05000000000000000000" pitchFamily="2" charset="2"/>
              </a:rPr>
              <a:t>It is cold out, so I wear a jacket.</a:t>
            </a:r>
          </a:p>
          <a:p>
            <a:pPr lvl="2"/>
            <a:r>
              <a:rPr lang="en-US" sz="2100" dirty="0">
                <a:sym typeface="Wingdings" panose="05000000000000000000" pitchFamily="2" charset="2"/>
              </a:rPr>
              <a:t>	</a:t>
            </a:r>
            <a:r>
              <a:rPr lang="en-US" sz="2100" dirty="0" smtClean="0">
                <a:sym typeface="Wingdings" panose="05000000000000000000" pitchFamily="2" charset="2"/>
              </a:rPr>
              <a:t>Conjunction = SO  signals the result of the main clause. (cause &amp; effect)</a:t>
            </a:r>
            <a:endParaRPr lang="en-US" sz="2100" dirty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Laura Connor, English Language Fellow 2013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339762"/>
            <a:ext cx="4390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Conjunctions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C:\Users\Lynn\AppData\Local\Microsoft\Windows\Temporary Internet Files\Content.IE5\TU52GZ2H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481138" cy="17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mart-words.org/linking-words/transition-word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363430" cy="4876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Transition words are important too…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britannic berlin">
      <a:majorFont>
        <a:latin typeface="Britannic Bold"/>
        <a:ea typeface=""/>
        <a:cs typeface=""/>
      </a:majorFont>
      <a:minorFont>
        <a:latin typeface="Berlin Sans FB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1145</TotalTime>
  <Words>2525</Words>
  <Application>Microsoft Office PowerPoint</Application>
  <PresentationFormat>On-screen Show (4:3)</PresentationFormat>
  <Paragraphs>424</Paragraphs>
  <Slides>47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Oriel</vt:lpstr>
      <vt:lpstr>RESEARCH WRITING </vt:lpstr>
      <vt:lpstr>PowerPoint Presentation</vt:lpstr>
      <vt:lpstr>What is the purpose of Research Writing? </vt:lpstr>
      <vt:lpstr>PowerPoint Presentation</vt:lpstr>
      <vt:lpstr>Introduction What’s the purpose?</vt:lpstr>
      <vt:lpstr>Introduction: Parts</vt:lpstr>
      <vt:lpstr>WRITING FOCUS: CONJUNCTIONS/TRANSITION WORDS </vt:lpstr>
      <vt:lpstr>PowerPoint Presentation</vt:lpstr>
      <vt:lpstr>Transition words are important too…</vt:lpstr>
      <vt:lpstr>CONJUNCTION REVIEW</vt:lpstr>
      <vt:lpstr>PowerPoint Presentation</vt:lpstr>
      <vt:lpstr>PowerPoint Presentation</vt:lpstr>
      <vt:lpstr>Literature Review</vt:lpstr>
      <vt:lpstr>How to Choose a Research Article</vt:lpstr>
      <vt:lpstr>PowerPoint Presentation</vt:lpstr>
      <vt:lpstr>English Paragraph Structure</vt:lpstr>
      <vt:lpstr>PowerPoint Presentation</vt:lpstr>
      <vt:lpstr>Create supporting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 Your Methods Section</vt:lpstr>
      <vt:lpstr>PowerPoint Presentation</vt:lpstr>
      <vt:lpstr>Passive voice verbs</vt:lpstr>
      <vt:lpstr>YOU TRY</vt:lpstr>
      <vt:lpstr>Research Methods for Social Sciences</vt:lpstr>
      <vt:lpstr>Using sequence words </vt:lpstr>
      <vt:lpstr>What methods are in your research?</vt:lpstr>
      <vt:lpstr>PowerPoint Presentation</vt:lpstr>
      <vt:lpstr>PowerPoint Presentation</vt:lpstr>
      <vt:lpstr>Results vs. Discussion</vt:lpstr>
      <vt:lpstr>Parts of the Results Sections</vt:lpstr>
      <vt:lpstr>Results – What verb tenses do I use?</vt:lpstr>
      <vt:lpstr>Discussion Section:  What verb tenses do I use?</vt:lpstr>
      <vt:lpstr>What makes a conclusion different?</vt:lpstr>
      <vt:lpstr>PowerPoint Presentation</vt:lpstr>
      <vt:lpstr>1.  Review </vt:lpstr>
      <vt:lpstr>2.  Speculations</vt:lpstr>
      <vt:lpstr>3.  Limitations</vt:lpstr>
      <vt:lpstr>4.  Implications</vt:lpstr>
      <vt:lpstr>5.  Recommendations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WRITING</dc:title>
  <dc:creator>pcr</dc:creator>
  <cp:lastModifiedBy>pcr</cp:lastModifiedBy>
  <cp:revision>83</cp:revision>
  <cp:lastPrinted>2013-12-12T08:08:33Z</cp:lastPrinted>
  <dcterms:created xsi:type="dcterms:W3CDTF">2013-12-09T02:14:18Z</dcterms:created>
  <dcterms:modified xsi:type="dcterms:W3CDTF">2013-12-12T11:53:27Z</dcterms:modified>
</cp:coreProperties>
</file>