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8"/>
  </p:notesMasterIdLst>
  <p:sldIdLst>
    <p:sldId id="256" r:id="rId2"/>
    <p:sldId id="279" r:id="rId3"/>
    <p:sldId id="287" r:id="rId4"/>
    <p:sldId id="280" r:id="rId5"/>
    <p:sldId id="286" r:id="rId6"/>
    <p:sldId id="289" r:id="rId7"/>
    <p:sldId id="257" r:id="rId8"/>
    <p:sldId id="288" r:id="rId9"/>
    <p:sldId id="258" r:id="rId10"/>
    <p:sldId id="262" r:id="rId11"/>
    <p:sldId id="259" r:id="rId12"/>
    <p:sldId id="263" r:id="rId13"/>
    <p:sldId id="264" r:id="rId14"/>
    <p:sldId id="268" r:id="rId15"/>
    <p:sldId id="261" r:id="rId16"/>
    <p:sldId id="267" r:id="rId17"/>
    <p:sldId id="271" r:id="rId18"/>
    <p:sldId id="266" r:id="rId19"/>
    <p:sldId id="290" r:id="rId20"/>
    <p:sldId id="265" r:id="rId21"/>
    <p:sldId id="291" r:id="rId22"/>
    <p:sldId id="273" r:id="rId23"/>
    <p:sldId id="272" r:id="rId24"/>
    <p:sldId id="269" r:id="rId25"/>
    <p:sldId id="292" r:id="rId26"/>
    <p:sldId id="274" r:id="rId27"/>
    <p:sldId id="293" r:id="rId28"/>
    <p:sldId id="294" r:id="rId29"/>
    <p:sldId id="270" r:id="rId30"/>
    <p:sldId id="278" r:id="rId31"/>
    <p:sldId id="275" r:id="rId32"/>
    <p:sldId id="277" r:id="rId33"/>
    <p:sldId id="276" r:id="rId34"/>
    <p:sldId id="295" r:id="rId35"/>
    <p:sldId id="284" r:id="rId36"/>
    <p:sldId id="29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75623" autoAdjust="0"/>
  </p:normalViewPr>
  <p:slideViewPr>
    <p:cSldViewPr>
      <p:cViewPr varScale="1">
        <p:scale>
          <a:sx n="55" d="100"/>
          <a:sy n="55" d="100"/>
        </p:scale>
        <p:origin x="-1812"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D00D0-5CA5-4072-AA3F-56B41EBB6F57}" type="datetimeFigureOut">
              <a:rPr lang="en-US" smtClean="0"/>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BF909-9F4E-42A6-8E9D-A3A99A69D969}" type="slidenum">
              <a:rPr lang="en-US" smtClean="0"/>
              <a:t>‹#›</a:t>
            </a:fld>
            <a:endParaRPr lang="en-US"/>
          </a:p>
        </p:txBody>
      </p:sp>
    </p:spTree>
    <p:extLst>
      <p:ext uri="{BB962C8B-B14F-4D97-AF65-F5344CB8AC3E}">
        <p14:creationId xmlns:p14="http://schemas.microsoft.com/office/powerpoint/2010/main" val="3347585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t>It is a </a:t>
            </a:r>
            <a:r>
              <a:rPr lang="en-US" sz="2000" b="1" u="sng" dirty="0" smtClean="0"/>
              <a:t>FACT</a:t>
            </a:r>
            <a:r>
              <a:rPr lang="en-US" sz="2000" dirty="0" smtClean="0"/>
              <a:t>, people who read more… </a:t>
            </a:r>
          </a:p>
          <a:p>
            <a:pPr lvl="1"/>
            <a:r>
              <a:rPr lang="en-US" sz="1800" dirty="0" smtClean="0"/>
              <a:t>Are able to communicate ideas better</a:t>
            </a:r>
          </a:p>
          <a:p>
            <a:pPr lvl="1"/>
            <a:r>
              <a:rPr lang="en-US" sz="1800" dirty="0" smtClean="0"/>
              <a:t>Are able to think creatively</a:t>
            </a:r>
          </a:p>
          <a:p>
            <a:pPr lvl="1"/>
            <a:r>
              <a:rPr lang="en-US" sz="1800" dirty="0" smtClean="0"/>
              <a:t>Are more likely to go to college</a:t>
            </a:r>
          </a:p>
          <a:p>
            <a:pPr lvl="1"/>
            <a:r>
              <a:rPr lang="en-US" sz="1800" dirty="0" smtClean="0"/>
              <a:t>Are more likely to get higher paying jobs</a:t>
            </a:r>
          </a:p>
          <a:p>
            <a:pPr lvl="1"/>
            <a:r>
              <a:rPr lang="en-US" sz="1800" dirty="0" smtClean="0"/>
              <a:t>Are better writers</a:t>
            </a:r>
          </a:p>
          <a:p>
            <a:pPr lvl="1"/>
            <a:r>
              <a:rPr lang="en-US" sz="1800" dirty="0" smtClean="0"/>
              <a:t>Will see more places and more success in life!</a:t>
            </a:r>
          </a:p>
          <a:p>
            <a:endParaRPr lang="en-US" dirty="0"/>
          </a:p>
        </p:txBody>
      </p:sp>
      <p:sp>
        <p:nvSpPr>
          <p:cNvPr id="4" name="Slide Number Placeholder 3"/>
          <p:cNvSpPr>
            <a:spLocks noGrp="1"/>
          </p:cNvSpPr>
          <p:nvPr>
            <p:ph type="sldNum" sz="quarter" idx="10"/>
          </p:nvPr>
        </p:nvSpPr>
        <p:spPr/>
        <p:txBody>
          <a:bodyPr/>
          <a:lstStyle/>
          <a:p>
            <a:fld id="{C84BF909-9F4E-42A6-8E9D-A3A99A69D969}" type="slidenum">
              <a:rPr lang="en-US" smtClean="0"/>
              <a:t>4</a:t>
            </a:fld>
            <a:endParaRPr lang="en-US"/>
          </a:p>
        </p:txBody>
      </p:sp>
    </p:spTree>
    <p:extLst>
      <p:ext uri="{BB962C8B-B14F-4D97-AF65-F5344CB8AC3E}">
        <p14:creationId xmlns:p14="http://schemas.microsoft.com/office/powerpoint/2010/main" val="1794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Drew</a:t>
            </a:r>
            <a:r>
              <a:rPr lang="en-US" baseline="0" dirty="0" smtClean="0"/>
              <a:t> because he wasn’t popular</a:t>
            </a:r>
          </a:p>
          <a:p>
            <a:r>
              <a:rPr lang="en-US" baseline="0" dirty="0" smtClean="0"/>
              <a:t>Publishers didn’t want the book because they said they couldn’t tell if it was a book for adults or for children.</a:t>
            </a:r>
          </a:p>
          <a:p>
            <a:r>
              <a:rPr lang="en-US" baseline="0" dirty="0" smtClean="0"/>
              <a:t>Became one of the most read books in the US</a:t>
            </a:r>
            <a:endParaRPr lang="en-US" dirty="0"/>
          </a:p>
        </p:txBody>
      </p:sp>
      <p:sp>
        <p:nvSpPr>
          <p:cNvPr id="4" name="Slide Number Placeholder 3"/>
          <p:cNvSpPr>
            <a:spLocks noGrp="1"/>
          </p:cNvSpPr>
          <p:nvPr>
            <p:ph type="sldNum" sz="quarter" idx="10"/>
          </p:nvPr>
        </p:nvSpPr>
        <p:spPr/>
        <p:txBody>
          <a:bodyPr/>
          <a:lstStyle/>
          <a:p>
            <a:fld id="{C84BF909-9F4E-42A6-8E9D-A3A99A69D969}" type="slidenum">
              <a:rPr lang="en-US" smtClean="0"/>
              <a:t>11</a:t>
            </a:fld>
            <a:endParaRPr lang="en-US"/>
          </a:p>
        </p:txBody>
      </p:sp>
    </p:spTree>
    <p:extLst>
      <p:ext uri="{BB962C8B-B14F-4D97-AF65-F5344CB8AC3E}">
        <p14:creationId xmlns:p14="http://schemas.microsoft.com/office/powerpoint/2010/main" val="656364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t>
            </a:r>
            <a:r>
              <a:rPr lang="en-US" dirty="0" smtClean="0"/>
              <a:t>predictions</a:t>
            </a:r>
          </a:p>
          <a:p>
            <a:r>
              <a:rPr lang="en-US" dirty="0" smtClean="0"/>
              <a:t>PARTS OF THE TREE</a:t>
            </a:r>
            <a:endParaRPr lang="en-US" dirty="0"/>
          </a:p>
        </p:txBody>
      </p:sp>
      <p:sp>
        <p:nvSpPr>
          <p:cNvPr id="4" name="Slide Number Placeholder 3"/>
          <p:cNvSpPr>
            <a:spLocks noGrp="1"/>
          </p:cNvSpPr>
          <p:nvPr>
            <p:ph type="sldNum" sz="quarter" idx="10"/>
          </p:nvPr>
        </p:nvSpPr>
        <p:spPr/>
        <p:txBody>
          <a:bodyPr/>
          <a:lstStyle/>
          <a:p>
            <a:fld id="{C84BF909-9F4E-42A6-8E9D-A3A99A69D969}" type="slidenum">
              <a:rPr lang="en-US" smtClean="0"/>
              <a:t>14</a:t>
            </a:fld>
            <a:endParaRPr lang="en-US"/>
          </a:p>
        </p:txBody>
      </p:sp>
    </p:spTree>
    <p:extLst>
      <p:ext uri="{BB962C8B-B14F-4D97-AF65-F5344CB8AC3E}">
        <p14:creationId xmlns:p14="http://schemas.microsoft.com/office/powerpoint/2010/main" val="2693950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2F0F60-047D-4491-89F2-040B0DD5C82C}"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DD9DC-040E-42F5-A4AA-4F31AA9884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F0F60-047D-4491-89F2-040B0DD5C82C}"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DD9DC-040E-42F5-A4AA-4F31AA9884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F0F60-047D-4491-89F2-040B0DD5C82C}"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DD9DC-040E-42F5-A4AA-4F31AA9884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E2F0F60-047D-4491-89F2-040B0DD5C82C}"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DD9DC-040E-42F5-A4AA-4F31AA9884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F0F60-047D-4491-89F2-040B0DD5C82C}"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DD9DC-040E-42F5-A4AA-4F31AA9884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2F0F60-047D-4491-89F2-040B0DD5C82C}"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DD9DC-040E-42F5-A4AA-4F31AA9884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2F0F60-047D-4491-89F2-040B0DD5C82C}" type="datetimeFigureOut">
              <a:rPr lang="en-US" smtClean="0"/>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DD9DC-040E-42F5-A4AA-4F31AA9884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2F0F60-047D-4491-89F2-040B0DD5C82C}" type="datetimeFigureOut">
              <a:rPr lang="en-US" smtClean="0"/>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DD9DC-040E-42F5-A4AA-4F31AA9884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F0F60-047D-4491-89F2-040B0DD5C82C}" type="datetimeFigureOut">
              <a:rPr lang="en-US" smtClean="0"/>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DD9DC-040E-42F5-A4AA-4F31AA9884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F0F60-047D-4491-89F2-040B0DD5C82C}"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DD9DC-040E-42F5-A4AA-4F31AA9884F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F0F60-047D-4491-89F2-040B0DD5C82C}"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DD9DC-040E-42F5-A4AA-4F31AA9884FE}"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DE2F0F60-047D-4491-89F2-040B0DD5C82C}" type="datetimeFigureOut">
              <a:rPr lang="en-US" smtClean="0"/>
              <a:t>3/4/2014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3B9DD9DC-040E-42F5-A4AA-4F31AA9884FE}"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litworld.org/" TargetMode="External"/><Relationship Id="rId2" Type="http://schemas.openxmlformats.org/officeDocument/2006/relationships/hyperlink" Target="http://www.ellseelearning.weebly.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8701" y="4150115"/>
            <a:ext cx="5383905" cy="838200"/>
          </a:xfrm>
        </p:spPr>
        <p:txBody>
          <a:bodyPr>
            <a:normAutofit fontScale="90000"/>
          </a:bodyPr>
          <a:lstStyle/>
          <a:p>
            <a:pPr algn="ctr"/>
            <a:r>
              <a:rPr lang="en-US" sz="3200" dirty="0" smtClean="0"/>
              <a:t>Ulaanbaatar 2014</a:t>
            </a:r>
            <a:r>
              <a:rPr lang="en-US" sz="4800" dirty="0" smtClean="0"/>
              <a:t/>
            </a:r>
            <a:br>
              <a:rPr lang="en-US" sz="4800" dirty="0" smtClean="0"/>
            </a:br>
            <a:r>
              <a:rPr lang="en-US" sz="2000" dirty="0" smtClean="0"/>
              <a:t>School 23</a:t>
            </a:r>
            <a:endParaRPr lang="en-US" sz="2000" dirty="0"/>
          </a:p>
        </p:txBody>
      </p:sp>
      <p:pic>
        <p:nvPicPr>
          <p:cNvPr id="2050" name="Picture 2" descr="http://litworld.org/storage/FirstPeekAtLogo.png?__SQUARESPACE_CACHEVERSION=1389718764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179" y="1151930"/>
            <a:ext cx="2568951" cy="27804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228600"/>
            <a:ext cx="8491710" cy="923330"/>
          </a:xfrm>
          <a:prstGeom prst="rect">
            <a:avLst/>
          </a:prstGeom>
          <a:noFill/>
        </p:spPr>
        <p:txBody>
          <a:bodyPr wrap="square" lIns="91440" tIns="45720" rIns="91440" bIns="45720">
            <a:spAutoFit/>
          </a:bodyPr>
          <a:lstStyle/>
          <a:p>
            <a:pPr algn="ctr"/>
            <a:r>
              <a:rPr lang="en-US" sz="5400" b="1" dirty="0" smtClean="0">
                <a:ln w="1905"/>
                <a:solidFill>
                  <a:srgbClr val="002060"/>
                </a:solidFill>
                <a:effectLst>
                  <a:innerShdw blurRad="69850" dist="43180" dir="5400000">
                    <a:srgbClr val="000000">
                      <a:alpha val="65000"/>
                    </a:srgbClr>
                  </a:innerShdw>
                </a:effectLst>
              </a:rPr>
              <a:t>Mongolia Read Aloud</a:t>
            </a:r>
            <a:endParaRPr lang="en-US" sz="5400" b="1" dirty="0">
              <a:ln w="1905"/>
              <a:solidFill>
                <a:srgbClr val="002060"/>
              </a:solidFill>
              <a:effectLst>
                <a:innerShdw blurRad="69850" dist="43180" dir="5400000">
                  <a:srgbClr val="000000">
                    <a:alpha val="65000"/>
                  </a:srgbClr>
                </a:inn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3125" b="79297" l="18741" r="50220"/>
                    </a14:imgEffect>
                  </a14:imgLayer>
                </a14:imgProps>
              </a:ext>
              <a:ext uri="{28A0092B-C50C-407E-A947-70E740481C1C}">
                <a14:useLocalDpi xmlns:a14="http://schemas.microsoft.com/office/drawing/2010/main" val="0"/>
              </a:ext>
            </a:extLst>
          </a:blip>
          <a:srcRect l="19120" t="52746" r="50000" b="20360"/>
          <a:stretch/>
        </p:blipFill>
        <p:spPr bwMode="auto">
          <a:xfrm>
            <a:off x="5845549" y="5059352"/>
            <a:ext cx="3298449" cy="161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S:\PAS-Web\LOGOS\DOS &amp; Embassy logo\_seal_flag_300x800.png"/>
          <p:cNvPicPr/>
          <p:nvPr/>
        </p:nvPicPr>
        <p:blipFill rotWithShape="1">
          <a:blip r:embed="rId6" cstate="print">
            <a:extLst>
              <a:ext uri="{28A0092B-C50C-407E-A947-70E740481C1C}">
                <a14:useLocalDpi xmlns:a14="http://schemas.microsoft.com/office/drawing/2010/main" val="0"/>
              </a:ext>
            </a:extLst>
          </a:blip>
          <a:srcRect r="60808"/>
          <a:stretch/>
        </p:blipFill>
        <p:spPr bwMode="auto">
          <a:xfrm>
            <a:off x="3895292" y="5241906"/>
            <a:ext cx="1343891" cy="1249997"/>
          </a:xfrm>
          <a:prstGeom prst="rect">
            <a:avLst/>
          </a:prstGeom>
          <a:noFill/>
          <a:ln>
            <a:noFill/>
          </a:ln>
        </p:spPr>
      </p:pic>
      <p:pic>
        <p:nvPicPr>
          <p:cNvPr id="10" name="Picture 9" descr="S:\PAS-Web\LOGOS\DOS &amp; Embassy logo\_seal_flag_300x800.png"/>
          <p:cNvPicPr/>
          <p:nvPr/>
        </p:nvPicPr>
        <p:blipFill rotWithShape="1">
          <a:blip r:embed="rId6" cstate="print">
            <a:extLst>
              <a:ext uri="{28A0092B-C50C-407E-A947-70E740481C1C}">
                <a14:useLocalDpi xmlns:a14="http://schemas.microsoft.com/office/drawing/2010/main" val="0"/>
              </a:ext>
            </a:extLst>
          </a:blip>
          <a:srcRect l="39192"/>
          <a:stretch/>
        </p:blipFill>
        <p:spPr bwMode="auto">
          <a:xfrm>
            <a:off x="529648" y="5190475"/>
            <a:ext cx="2085109" cy="1249997"/>
          </a:xfrm>
          <a:prstGeom prst="rect">
            <a:avLst/>
          </a:prstGeom>
          <a:noFill/>
          <a:ln>
            <a:noFill/>
          </a:ln>
        </p:spPr>
      </p:pic>
    </p:spTree>
    <p:extLst>
      <p:ext uri="{BB962C8B-B14F-4D97-AF65-F5344CB8AC3E}">
        <p14:creationId xmlns:p14="http://schemas.microsoft.com/office/powerpoint/2010/main" val="1439795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0"/>
            <a:ext cx="7125113" cy="924475"/>
          </a:xfrm>
        </p:spPr>
        <p:txBody>
          <a:bodyPr>
            <a:normAutofit fontScale="90000"/>
          </a:bodyPr>
          <a:lstStyle/>
          <a:p>
            <a:r>
              <a:rPr lang="en-US" sz="4000" dirty="0" smtClean="0"/>
              <a:t>What is one thing that you have given to another person lately? </a:t>
            </a:r>
            <a:endParaRPr lang="en-US" sz="4000" dirty="0"/>
          </a:p>
        </p:txBody>
      </p:sp>
    </p:spTree>
    <p:extLst>
      <p:ext uri="{BB962C8B-B14F-4D97-AF65-F5344CB8AC3E}">
        <p14:creationId xmlns:p14="http://schemas.microsoft.com/office/powerpoint/2010/main" val="746205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3810000" cy="924475"/>
          </a:xfrm>
        </p:spPr>
        <p:txBody>
          <a:bodyPr>
            <a:normAutofit fontScale="90000"/>
          </a:bodyPr>
          <a:lstStyle/>
          <a:p>
            <a:r>
              <a:rPr lang="en-US" dirty="0" smtClean="0"/>
              <a:t>Author: </a:t>
            </a:r>
            <a:br>
              <a:rPr lang="en-US" dirty="0" smtClean="0"/>
            </a:br>
            <a:r>
              <a:rPr lang="en-US" dirty="0" smtClean="0"/>
              <a:t>Shel Silverstein</a:t>
            </a:r>
            <a:endParaRPr lang="en-US" dirty="0"/>
          </a:p>
        </p:txBody>
      </p:sp>
      <p:sp>
        <p:nvSpPr>
          <p:cNvPr id="3" name="Content Placeholder 2"/>
          <p:cNvSpPr>
            <a:spLocks noGrp="1"/>
          </p:cNvSpPr>
          <p:nvPr>
            <p:ph idx="1"/>
          </p:nvPr>
        </p:nvSpPr>
        <p:spPr>
          <a:xfrm>
            <a:off x="3849832" y="1143001"/>
            <a:ext cx="5294168" cy="5680364"/>
          </a:xfrm>
        </p:spPr>
        <p:txBody>
          <a:bodyPr>
            <a:normAutofit/>
          </a:bodyPr>
          <a:lstStyle/>
          <a:p>
            <a:r>
              <a:rPr lang="en-US" sz="2400" dirty="0" smtClean="0"/>
              <a:t>Born </a:t>
            </a:r>
            <a:r>
              <a:rPr lang="en-US" sz="2400" dirty="0"/>
              <a:t>on September 25, 1930 in Chicago, </a:t>
            </a:r>
            <a:r>
              <a:rPr lang="en-US" sz="2400" dirty="0" smtClean="0"/>
              <a:t>Illinois</a:t>
            </a:r>
          </a:p>
          <a:p>
            <a:r>
              <a:rPr lang="en-US" sz="2400" dirty="0" smtClean="0"/>
              <a:t>Began </a:t>
            </a:r>
            <a:r>
              <a:rPr lang="en-US" sz="2400" dirty="0"/>
              <a:t>writing and drawing at a young </a:t>
            </a:r>
            <a:r>
              <a:rPr lang="en-US" sz="2400" dirty="0" smtClean="0"/>
              <a:t>age</a:t>
            </a:r>
            <a:r>
              <a:rPr lang="en-US" sz="2400" dirty="0"/>
              <a:t> </a:t>
            </a:r>
            <a:r>
              <a:rPr lang="en-US" sz="2400" dirty="0" smtClean="0"/>
              <a:t>because he didn’t fit in</a:t>
            </a:r>
            <a:endParaRPr lang="en-US" sz="2400" dirty="0" smtClean="0"/>
          </a:p>
          <a:p>
            <a:r>
              <a:rPr lang="en-US" sz="2400" dirty="0" smtClean="0"/>
              <a:t>He </a:t>
            </a:r>
            <a:r>
              <a:rPr lang="en-US" sz="2400" dirty="0"/>
              <a:t>became a cartoonist, playwright, poet, performer, recording artist, and Grammy-winning, Oscar-nominated songwriter. </a:t>
            </a:r>
            <a:endParaRPr lang="en-US" sz="2400" dirty="0" smtClean="0"/>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0"/>
            <a:ext cx="38290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ap-pics.gotpoem.com/ap-pics/item/8538/991.jpg?TheGivingTreebyS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01" y="3962595"/>
            <a:ext cx="2210811" cy="285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0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125113" cy="3810000"/>
          </a:xfrm>
        </p:spPr>
        <p:txBody>
          <a:bodyPr/>
          <a:lstStyle/>
          <a:p>
            <a:pPr algn="ctr"/>
            <a:r>
              <a:rPr lang="en-US" sz="4800" dirty="0" smtClean="0"/>
              <a:t>Vocabulary:</a:t>
            </a:r>
            <a:br>
              <a:rPr lang="en-US" sz="4800" dirty="0" smtClean="0"/>
            </a:br>
            <a:r>
              <a:rPr lang="en-US" sz="4800" dirty="0"/>
              <a:t/>
            </a:r>
            <a:br>
              <a:rPr lang="en-US" sz="4800" dirty="0"/>
            </a:br>
            <a:r>
              <a:rPr lang="en-US" sz="4800" dirty="0" smtClean="0"/>
              <a:t>Selfish vs. Selfless</a:t>
            </a:r>
            <a:endParaRPr lang="en-US" sz="4800" dirty="0"/>
          </a:p>
        </p:txBody>
      </p:sp>
      <p:pic>
        <p:nvPicPr>
          <p:cNvPr id="3074" name="Picture 2" descr="the giving tree illust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489614"/>
            <a:ext cx="5143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709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124200"/>
            <a:ext cx="7125113" cy="924475"/>
          </a:xfrm>
        </p:spPr>
        <p:txBody>
          <a:bodyPr>
            <a:normAutofit fontScale="90000"/>
          </a:bodyPr>
          <a:lstStyle/>
          <a:p>
            <a:pPr algn="ctr"/>
            <a:r>
              <a:rPr lang="en-US" dirty="0" smtClean="0"/>
              <a:t>The Giving Tree </a:t>
            </a:r>
            <a:br>
              <a:rPr lang="en-US" dirty="0" smtClean="0"/>
            </a:br>
            <a:r>
              <a:rPr lang="en-US" dirty="0" smtClean="0"/>
              <a:t>by Shel Silverstein</a:t>
            </a:r>
            <a:br>
              <a:rPr lang="en-US" dirty="0" smtClean="0"/>
            </a:br>
            <a:endParaRPr lang="en-US" dirty="0"/>
          </a:p>
        </p:txBody>
      </p:sp>
    </p:spTree>
    <p:extLst>
      <p:ext uri="{BB962C8B-B14F-4D97-AF65-F5344CB8AC3E}">
        <p14:creationId xmlns:p14="http://schemas.microsoft.com/office/powerpoint/2010/main" val="2715107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p-pics.gotpoem.com/ap-pics/item/8538/991.jpg?TheGivingTreebyS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636"/>
            <a:ext cx="5257800" cy="679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733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Job as a Reader…</a:t>
            </a:r>
            <a:endParaRPr lang="en-US" dirty="0"/>
          </a:p>
        </p:txBody>
      </p:sp>
      <p:sp>
        <p:nvSpPr>
          <p:cNvPr id="3" name="Content Placeholder 2"/>
          <p:cNvSpPr>
            <a:spLocks noGrp="1"/>
          </p:cNvSpPr>
          <p:nvPr>
            <p:ph idx="1"/>
          </p:nvPr>
        </p:nvSpPr>
        <p:spPr>
          <a:xfrm>
            <a:off x="762000" y="1447800"/>
            <a:ext cx="7848600" cy="2536039"/>
          </a:xfrm>
        </p:spPr>
        <p:txBody>
          <a:bodyPr>
            <a:normAutofit/>
          </a:bodyPr>
          <a:lstStyle/>
          <a:p>
            <a:r>
              <a:rPr lang="en-US" sz="2000" dirty="0" smtClean="0"/>
              <a:t>Try to picture the little boy and how he is with the tree</a:t>
            </a:r>
          </a:p>
          <a:p>
            <a:r>
              <a:rPr lang="en-US" sz="2000" dirty="0" smtClean="0"/>
              <a:t>What is the boy and the tree’s relationship like? </a:t>
            </a:r>
          </a:p>
          <a:p>
            <a:r>
              <a:rPr lang="en-US" sz="2000" dirty="0" smtClean="0"/>
              <a:t>What does it mean to love someone?</a:t>
            </a:r>
          </a:p>
          <a:p>
            <a:r>
              <a:rPr lang="en-US" sz="2000" dirty="0" smtClean="0"/>
              <a:t>What do we do for the people we love? </a:t>
            </a:r>
            <a:endParaRPr lang="en-US" sz="2000" dirty="0"/>
          </a:p>
        </p:txBody>
      </p:sp>
      <p:pic>
        <p:nvPicPr>
          <p:cNvPr id="4098" name="Picture 2" descr="the giving tree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524250"/>
            <a:ext cx="4914900" cy="318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795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&amp; Think: Page 26</a:t>
            </a:r>
            <a:endParaRPr lang="en-US" dirty="0"/>
          </a:p>
        </p:txBody>
      </p:sp>
      <p:sp>
        <p:nvSpPr>
          <p:cNvPr id="3" name="Content Placeholder 2"/>
          <p:cNvSpPr>
            <a:spLocks noGrp="1"/>
          </p:cNvSpPr>
          <p:nvPr>
            <p:ph idx="1"/>
          </p:nvPr>
        </p:nvSpPr>
        <p:spPr/>
        <p:txBody>
          <a:bodyPr>
            <a:normAutofit/>
          </a:bodyPr>
          <a:lstStyle/>
          <a:p>
            <a:r>
              <a:rPr lang="en-US" sz="2800" dirty="0" smtClean="0"/>
              <a:t>What are you picturing as you hear the story? </a:t>
            </a:r>
          </a:p>
          <a:p>
            <a:r>
              <a:rPr lang="en-US" sz="2800" dirty="0" smtClean="0"/>
              <a:t>Draw a picture to describe the story so far. </a:t>
            </a:r>
          </a:p>
          <a:p>
            <a:r>
              <a:rPr lang="en-US" sz="2800" dirty="0" smtClean="0"/>
              <a:t>Share and explain with your partner</a:t>
            </a:r>
          </a:p>
        </p:txBody>
      </p:sp>
    </p:spTree>
    <p:extLst>
      <p:ext uri="{BB962C8B-B14F-4D97-AF65-F5344CB8AC3E}">
        <p14:creationId xmlns:p14="http://schemas.microsoft.com/office/powerpoint/2010/main" val="3618096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1.bp.blogspot.com/_H5-_PmAOLnw/SfHQwCpBLiI/AAAAAAAAAGE/OA9y12CqOE0/s400/Pictur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381000"/>
            <a:ext cx="8915400" cy="610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124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_bDpg9dX2RY0/S94ltmVa6AI/AAAAAAAABWI/0FAOM911lwo/s320/boy+playii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30382"/>
            <a:ext cx="7977043" cy="501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14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giving tree illust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246399" cy="53448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286001" y="224276"/>
            <a:ext cx="4419600" cy="924475"/>
          </a:xfrm>
        </p:spPr>
        <p:txBody>
          <a:bodyPr/>
          <a:lstStyle/>
          <a:p>
            <a:r>
              <a:rPr lang="en-US" dirty="0" smtClean="0"/>
              <a:t>But time went by… </a:t>
            </a:r>
            <a:endParaRPr lang="en-US" dirty="0"/>
          </a:p>
        </p:txBody>
      </p:sp>
    </p:spTree>
    <p:extLst>
      <p:ext uri="{BB962C8B-B14F-4D97-AF65-F5344CB8AC3E}">
        <p14:creationId xmlns:p14="http://schemas.microsoft.com/office/powerpoint/2010/main" val="3754157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litworld.org/storage/litworldwrad14facebook.jpg?__SQUARESPACE_CACHEVERSION=1391180088213"/>
          <p:cNvPicPr>
            <a:picLocks noChangeAspect="1" noChangeArrowheads="1"/>
          </p:cNvPicPr>
          <p:nvPr/>
        </p:nvPicPr>
        <p:blipFill rotWithShape="1">
          <a:blip r:embed="rId2">
            <a:extLst>
              <a:ext uri="{28A0092B-C50C-407E-A947-70E740481C1C}">
                <a14:useLocalDpi xmlns:a14="http://schemas.microsoft.com/office/drawing/2010/main" val="0"/>
              </a:ext>
            </a:extLst>
          </a:blip>
          <a:srcRect b="56768"/>
          <a:stretch/>
        </p:blipFill>
        <p:spPr bwMode="auto">
          <a:xfrm>
            <a:off x="-6927" y="5375564"/>
            <a:ext cx="9150927" cy="14824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2721" y="876300"/>
            <a:ext cx="8534400" cy="2862322"/>
          </a:xfrm>
          <a:prstGeom prst="rect">
            <a:avLst/>
          </a:prstGeom>
        </p:spPr>
        <p:txBody>
          <a:bodyPr wrap="square">
            <a:spAutoFit/>
          </a:bodyPr>
          <a:lstStyle/>
          <a:p>
            <a:pPr>
              <a:lnSpc>
                <a:spcPct val="150000"/>
              </a:lnSpc>
            </a:pPr>
            <a:r>
              <a:rPr lang="en-US" sz="2000" dirty="0">
                <a:latin typeface="Californian FB" panose="0207040306080B030204" pitchFamily="18" charset="0"/>
              </a:rPr>
              <a:t>Hello </a:t>
            </a:r>
            <a:r>
              <a:rPr lang="en-US" sz="2000" dirty="0" smtClean="0">
                <a:latin typeface="Californian FB" panose="0207040306080B030204" pitchFamily="18" charset="0"/>
              </a:rPr>
              <a:t>to Our Friends in Mongolia! </a:t>
            </a:r>
            <a:r>
              <a:rPr lang="en-US" sz="2000" dirty="0">
                <a:latin typeface="Californian FB" panose="0207040306080B030204" pitchFamily="18" charset="0"/>
              </a:rPr>
              <a:t>We were so excited to hear about the World Read Aloud Day celebration that you have planned in Ulaanbaatar. Today you are part of a global movement. Over 1 million people from 65 countries are celebrating World Read Aloud Day and together we are showing the world that our words and our stories matter. Together we are changing the world. Thank you for reading aloud today. </a:t>
            </a:r>
            <a:r>
              <a:rPr lang="en-US" sz="2000" dirty="0" smtClean="0">
                <a:latin typeface="Californian FB" panose="0207040306080B030204" pitchFamily="18" charset="0"/>
              </a:rPr>
              <a:t>–</a:t>
            </a:r>
            <a:r>
              <a:rPr lang="en-US" sz="2000" i="1" dirty="0" smtClean="0">
                <a:latin typeface="Californian FB" panose="0207040306080B030204" pitchFamily="18" charset="0"/>
              </a:rPr>
              <a:t>Pam Allyn &amp; The </a:t>
            </a:r>
            <a:r>
              <a:rPr lang="en-US" sz="2000" i="1" dirty="0" err="1" smtClean="0">
                <a:latin typeface="Californian FB" panose="0207040306080B030204" pitchFamily="18" charset="0"/>
              </a:rPr>
              <a:t>LitWorld</a:t>
            </a:r>
            <a:r>
              <a:rPr lang="en-US" sz="2000" i="1" dirty="0" smtClean="0">
                <a:latin typeface="Californian FB" panose="0207040306080B030204" pitchFamily="18" charset="0"/>
              </a:rPr>
              <a:t> Community</a:t>
            </a:r>
            <a:endParaRPr lang="en-US" sz="2000" i="1" dirty="0">
              <a:latin typeface="Californian FB" panose="0207040306080B030204" pitchFamily="18" charset="0"/>
            </a:endParaRPr>
          </a:p>
        </p:txBody>
      </p:sp>
      <p:pic>
        <p:nvPicPr>
          <p:cNvPr id="2050" name="Picture 2" descr="http://litworld.org/storage/pam.jpg?__SQUARESPACE_CACHEVERSION=13412614145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293853"/>
            <a:ext cx="19050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219" t="27183" r="25260" b="67451"/>
          <a:stretch/>
        </p:blipFill>
        <p:spPr bwMode="auto">
          <a:xfrm>
            <a:off x="-6927" y="287482"/>
            <a:ext cx="9067799" cy="58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86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_bDpg9dX2RY0/S94lt9kTuuI/AAAAAAAABWQ/O3BdiSngauw/s320/boy+with+lover.bmp"/>
          <p:cNvPicPr>
            <a:picLocks noChangeAspect="1" noChangeArrowheads="1"/>
          </p:cNvPicPr>
          <p:nvPr/>
        </p:nvPicPr>
        <p:blipFill rotWithShape="1">
          <a:blip r:embed="rId2">
            <a:extLst>
              <a:ext uri="{28A0092B-C50C-407E-A947-70E740481C1C}">
                <a14:useLocalDpi xmlns:a14="http://schemas.microsoft.com/office/drawing/2010/main" val="0"/>
              </a:ext>
            </a:extLst>
          </a:blip>
          <a:srcRect r="38371"/>
          <a:stretch/>
        </p:blipFill>
        <p:spPr bwMode="auto">
          <a:xfrm>
            <a:off x="1828800" y="1723845"/>
            <a:ext cx="4880321" cy="49988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228600"/>
            <a:ext cx="7543800" cy="1200329"/>
          </a:xfrm>
          <a:prstGeom prst="rect">
            <a:avLst/>
          </a:prstGeom>
        </p:spPr>
        <p:txBody>
          <a:bodyPr wrap="square">
            <a:spAutoFit/>
          </a:bodyPr>
          <a:lstStyle/>
          <a:p>
            <a:r>
              <a:rPr lang="en-US" sz="2400" b="1" dirty="0"/>
              <a:t>How many feet do we see here? What is different about the tree? What is different about the boy? </a:t>
            </a:r>
            <a:r>
              <a:rPr lang="en-US" sz="2400" b="1" dirty="0" smtClean="0"/>
              <a:t>(Page 31)</a:t>
            </a:r>
            <a:endParaRPr lang="en-US" sz="2400" b="1" dirty="0"/>
          </a:p>
        </p:txBody>
      </p:sp>
    </p:spTree>
    <p:extLst>
      <p:ext uri="{BB962C8B-B14F-4D97-AF65-F5344CB8AC3E}">
        <p14:creationId xmlns:p14="http://schemas.microsoft.com/office/powerpoint/2010/main" val="330626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_bDpg9dX2RY0/S94mr7GMxzI/AAAAAAAABW4/0yOYkFEbU-c/s320/young+man+want+apples.bmp"/>
          <p:cNvPicPr>
            <a:picLocks noChangeAspect="1" noChangeArrowheads="1"/>
          </p:cNvPicPr>
          <p:nvPr/>
        </p:nvPicPr>
        <p:blipFill rotWithShape="1">
          <a:blip r:embed="rId2">
            <a:extLst>
              <a:ext uri="{28A0092B-C50C-407E-A947-70E740481C1C}">
                <a14:useLocalDpi xmlns:a14="http://schemas.microsoft.com/office/drawing/2010/main" val="0"/>
              </a:ext>
            </a:extLst>
          </a:blip>
          <a:srcRect l="39915"/>
          <a:stretch/>
        </p:blipFill>
        <p:spPr bwMode="auto">
          <a:xfrm>
            <a:off x="2133600" y="609600"/>
            <a:ext cx="532106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868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96" y="457200"/>
            <a:ext cx="8763000" cy="924475"/>
          </a:xfrm>
        </p:spPr>
        <p:txBody>
          <a:bodyPr>
            <a:normAutofit fontScale="90000"/>
          </a:bodyPr>
          <a:lstStyle/>
          <a:p>
            <a:r>
              <a:rPr lang="en-US" dirty="0"/>
              <a:t>Why was the tree happy when the boy took her apples and carried them away? What do you think about the boy at this point? </a:t>
            </a:r>
            <a:r>
              <a:rPr lang="en-US" sz="2400" dirty="0" smtClean="0"/>
              <a:t>(</a:t>
            </a:r>
            <a:r>
              <a:rPr lang="en-US" sz="2400" dirty="0" smtClean="0"/>
              <a:t>Page 37)</a:t>
            </a:r>
            <a:endParaRPr lang="en-US" sz="2400" dirty="0"/>
          </a:p>
        </p:txBody>
      </p:sp>
      <p:pic>
        <p:nvPicPr>
          <p:cNvPr id="13314" name="Picture 2" descr="http://img.bhs4.com/DB/A/DBA09931D8A44EF033BAB539EACA5C670849B0AD_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t="13940" r="28969"/>
          <a:stretch/>
        </p:blipFill>
        <p:spPr bwMode="auto">
          <a:xfrm>
            <a:off x="1828800" y="1676400"/>
            <a:ext cx="4953000" cy="491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39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4.bp.blogspot.com/-WyM6tm7g3kQ/USKWOl2iGBI/AAAAAAAABsw/au-mILhoIm8/s400/Giving+Tree+Three.jpg"/>
          <p:cNvPicPr>
            <a:picLocks noChangeAspect="1" noChangeArrowheads="1"/>
          </p:cNvPicPr>
          <p:nvPr/>
        </p:nvPicPr>
        <p:blipFill rotWithShape="1">
          <a:blip r:embed="rId2">
            <a:extLst>
              <a:ext uri="{28A0092B-C50C-407E-A947-70E740481C1C}">
                <a14:useLocalDpi xmlns:a14="http://schemas.microsoft.com/office/drawing/2010/main" val="0"/>
              </a:ext>
            </a:extLst>
          </a:blip>
          <a:srcRect b="15748"/>
          <a:stretch/>
        </p:blipFill>
        <p:spPr bwMode="auto">
          <a:xfrm>
            <a:off x="2119745" y="152400"/>
            <a:ext cx="5105400" cy="656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091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think the tree should offer the boy her branches? Why or Why Not? (Page 39)</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16280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96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3.bp.blogspot.com/_bDpg9dX2RY0/S94l-An2JNI/AAAAAAAABWg/F2j-Ecpse7Y/s320/old+man+midlife+crisis.bmp"/>
          <p:cNvPicPr>
            <a:picLocks noChangeAspect="1" noChangeArrowheads="1"/>
          </p:cNvPicPr>
          <p:nvPr/>
        </p:nvPicPr>
        <p:blipFill rotWithShape="1">
          <a:blip r:embed="rId2">
            <a:extLst>
              <a:ext uri="{28A0092B-C50C-407E-A947-70E740481C1C}">
                <a14:useLocalDpi xmlns:a14="http://schemas.microsoft.com/office/drawing/2010/main" val="0"/>
              </a:ext>
            </a:extLst>
          </a:blip>
          <a:srcRect l="39137"/>
          <a:stretch/>
        </p:blipFill>
        <p:spPr bwMode="auto">
          <a:xfrm>
            <a:off x="1828800" y="381000"/>
            <a:ext cx="5742316" cy="592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209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95600"/>
            <a:ext cx="7125113" cy="924475"/>
          </a:xfrm>
        </p:spPr>
        <p:txBody>
          <a:bodyPr>
            <a:normAutofit fontScale="90000"/>
          </a:bodyPr>
          <a:lstStyle/>
          <a:p>
            <a:r>
              <a:rPr lang="en-US" dirty="0" smtClean="0"/>
              <a:t>PREDICTION: What do you think will happen next? </a:t>
            </a:r>
            <a:endParaRPr lang="en-US" dirty="0"/>
          </a:p>
        </p:txBody>
      </p:sp>
    </p:spTree>
    <p:extLst>
      <p:ext uri="{BB962C8B-B14F-4D97-AF65-F5344CB8AC3E}">
        <p14:creationId xmlns:p14="http://schemas.microsoft.com/office/powerpoint/2010/main" val="2836149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4.bp.blogspot.com/_bDpg9dX2RY0/S94msEmnx6I/AAAAAAAABXA/fUpL5lwZX18/s320/take+away+trunk.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46" y="304800"/>
            <a:ext cx="8812035" cy="556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1161365"/>
            <a:ext cx="5925981" cy="830997"/>
          </a:xfrm>
          <a:prstGeom prst="rect">
            <a:avLst/>
          </a:prstGeom>
          <a:noFill/>
        </p:spPr>
        <p:txBody>
          <a:bodyPr wrap="none" rtlCol="0">
            <a:spAutoFit/>
          </a:bodyPr>
          <a:lstStyle/>
          <a:p>
            <a:r>
              <a:rPr lang="en-US" sz="2400" dirty="0" smtClean="0"/>
              <a:t>And so the boy cut down her trunk.  </a:t>
            </a:r>
          </a:p>
          <a:p>
            <a:r>
              <a:rPr lang="en-US" sz="2400" dirty="0" smtClean="0"/>
              <a:t>And made a boat and sailed away. </a:t>
            </a:r>
            <a:endParaRPr lang="en-US" sz="2400" dirty="0"/>
          </a:p>
        </p:txBody>
      </p:sp>
    </p:spTree>
    <p:extLst>
      <p:ext uri="{BB962C8B-B14F-4D97-AF65-F5344CB8AC3E}">
        <p14:creationId xmlns:p14="http://schemas.microsoft.com/office/powerpoint/2010/main" val="2240000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lh5.googleusercontent.com/-MHGbRVLUALc/TYezmgVbURI/AAAAAAAADc0/0qAx3Rq30RM/s400/img3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566"/>
            <a:ext cx="5029200" cy="668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757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giving tree 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27504"/>
            <a:ext cx="4133850" cy="41999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95172"/>
            <a:ext cx="9144000" cy="655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1367" y="2179111"/>
            <a:ext cx="8201284"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the boy did and</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tree was happy.</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End.</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0386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eing a reader means you’re more likely to learn something new every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590800"/>
            <a:ext cx="3920262" cy="35327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0" y="0"/>
            <a:ext cx="9144000"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Why </a:t>
            </a:r>
            <a:r>
              <a:rPr lang="en-US" sz="5400" b="1" dirty="0">
                <a:ln/>
                <a:solidFill>
                  <a:schemeClr val="accent3"/>
                </a:solidFill>
              </a:rPr>
              <a:t>is reading </a:t>
            </a:r>
            <a:r>
              <a:rPr lang="en-US" sz="5400" b="1" u="sng" cap="none" spc="0" dirty="0" smtClean="0">
                <a:ln/>
                <a:solidFill>
                  <a:schemeClr val="accent3"/>
                </a:solidFill>
                <a:effectLst/>
              </a:rPr>
              <a:t>so</a:t>
            </a:r>
            <a:r>
              <a:rPr lang="en-US" sz="5400" b="1" cap="none" spc="0" dirty="0" smtClean="0">
                <a:ln/>
                <a:solidFill>
                  <a:schemeClr val="accent3"/>
                </a:solidFill>
                <a:effectLst/>
              </a:rPr>
              <a:t> important?!</a:t>
            </a:r>
            <a:endParaRPr lang="en-US" sz="5400" b="1" cap="none" spc="0" dirty="0">
              <a:ln/>
              <a:solidFill>
                <a:schemeClr val="accent3"/>
              </a:solidFill>
              <a:effectLst/>
            </a:endParaRPr>
          </a:p>
        </p:txBody>
      </p:sp>
    </p:spTree>
    <p:extLst>
      <p:ext uri="{BB962C8B-B14F-4D97-AF65-F5344CB8AC3E}">
        <p14:creationId xmlns:p14="http://schemas.microsoft.com/office/powerpoint/2010/main" val="353217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600200"/>
            <a:ext cx="7125113" cy="924475"/>
          </a:xfrm>
        </p:spPr>
        <p:txBody>
          <a:bodyPr/>
          <a:lstStyle/>
          <a:p>
            <a:r>
              <a:rPr lang="en-US" dirty="0" smtClean="0"/>
              <a:t>Post Reading Questions </a:t>
            </a:r>
            <a:endParaRPr lang="en-US" dirty="0"/>
          </a:p>
        </p:txBody>
      </p:sp>
      <p:sp>
        <p:nvSpPr>
          <p:cNvPr id="3" name="Content Placeholder 2"/>
          <p:cNvSpPr>
            <a:spLocks noGrp="1"/>
          </p:cNvSpPr>
          <p:nvPr>
            <p:ph idx="1"/>
          </p:nvPr>
        </p:nvSpPr>
        <p:spPr/>
        <p:txBody>
          <a:bodyPr/>
          <a:lstStyle/>
          <a:p>
            <a:r>
              <a:rPr lang="en-US" dirty="0" smtClean="0"/>
              <a:t>Why do you think Shel Silverstein wrote this book ? </a:t>
            </a:r>
          </a:p>
          <a:p>
            <a:r>
              <a:rPr lang="en-US" dirty="0" smtClean="0"/>
              <a:t>What do you think it means to love someone? Can you love someone too much? </a:t>
            </a:r>
          </a:p>
          <a:p>
            <a:r>
              <a:rPr lang="en-US" dirty="0" smtClean="0"/>
              <a:t>Who is happy throughout the story, the tree or the boy? Why? </a:t>
            </a:r>
          </a:p>
          <a:p>
            <a:r>
              <a:rPr lang="en-US" dirty="0" smtClean="0"/>
              <a:t>How can you relate this story to the real world? </a:t>
            </a:r>
            <a:endParaRPr lang="en-US" dirty="0"/>
          </a:p>
        </p:txBody>
      </p:sp>
    </p:spTree>
    <p:extLst>
      <p:ext uri="{BB962C8B-B14F-4D97-AF65-F5344CB8AC3E}">
        <p14:creationId xmlns:p14="http://schemas.microsoft.com/office/powerpoint/2010/main" val="1906948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5334000" cy="924475"/>
          </a:xfrm>
        </p:spPr>
        <p:txBody>
          <a:bodyPr>
            <a:normAutofit/>
          </a:bodyPr>
          <a:lstStyle/>
          <a:p>
            <a:r>
              <a:rPr lang="en-US" dirty="0" smtClean="0"/>
              <a:t>Post Reading Activity</a:t>
            </a:r>
            <a:endParaRPr lang="en-US" dirty="0"/>
          </a:p>
        </p:txBody>
      </p:sp>
      <p:sp>
        <p:nvSpPr>
          <p:cNvPr id="8" name="Content Placeholder 7"/>
          <p:cNvSpPr>
            <a:spLocks noGrp="1"/>
          </p:cNvSpPr>
          <p:nvPr>
            <p:ph idx="1"/>
          </p:nvPr>
        </p:nvSpPr>
        <p:spPr>
          <a:xfrm>
            <a:off x="838200" y="1447800"/>
            <a:ext cx="8458200" cy="4953000"/>
          </a:xfrm>
        </p:spPr>
        <p:txBody>
          <a:bodyPr>
            <a:normAutofit/>
          </a:bodyPr>
          <a:lstStyle/>
          <a:p>
            <a:pPr marL="0" lvl="0" indent="0">
              <a:buNone/>
            </a:pPr>
            <a:r>
              <a:rPr lang="en-US" altLang="en-US" sz="2400" dirty="0" smtClean="0">
                <a:latin typeface="Arial" pitchFamily="34" charset="0"/>
                <a:ea typeface="Calibri" pitchFamily="34" charset="0"/>
                <a:cs typeface="Times New Roman" pitchFamily="18" charset="0"/>
              </a:rPr>
              <a:t>You will pick </a:t>
            </a:r>
            <a:r>
              <a:rPr lang="en-US" altLang="en-US" sz="2400" dirty="0">
                <a:latin typeface="Arial" pitchFamily="34" charset="0"/>
                <a:ea typeface="Calibri" pitchFamily="34" charset="0"/>
                <a:cs typeface="Times New Roman" pitchFamily="18" charset="0"/>
              </a:rPr>
              <a:t>one part of the </a:t>
            </a:r>
            <a:r>
              <a:rPr lang="en-US" altLang="en-US" sz="2400" dirty="0" smtClean="0">
                <a:latin typeface="Arial" pitchFamily="34" charset="0"/>
                <a:ea typeface="Calibri" pitchFamily="34" charset="0"/>
                <a:cs typeface="Times New Roman" pitchFamily="18" charset="0"/>
              </a:rPr>
              <a:t>story to change.  You may want to change the characters or parts of the story to be more modern.  </a:t>
            </a:r>
          </a:p>
          <a:p>
            <a:pPr marL="0" lvl="0" indent="0">
              <a:buNone/>
            </a:pPr>
            <a:r>
              <a:rPr lang="en-US" altLang="en-US" sz="2400" dirty="0" smtClean="0">
                <a:latin typeface="Arial" pitchFamily="34" charset="0"/>
                <a:ea typeface="Calibri" pitchFamily="34" charset="0"/>
                <a:cs typeface="Times New Roman" pitchFamily="18" charset="0"/>
              </a:rPr>
              <a:t>With your partner, </a:t>
            </a:r>
            <a:r>
              <a:rPr lang="en-US" altLang="en-US" sz="2400" dirty="0">
                <a:latin typeface="Arial" pitchFamily="34" charset="0"/>
                <a:ea typeface="Calibri" pitchFamily="34" charset="0"/>
                <a:cs typeface="Times New Roman" pitchFamily="18" charset="0"/>
              </a:rPr>
              <a:t>write a dialogue between the boy and </a:t>
            </a:r>
            <a:r>
              <a:rPr lang="en-US" altLang="en-US" sz="2400" dirty="0" smtClean="0">
                <a:latin typeface="Arial" pitchFamily="34" charset="0"/>
                <a:ea typeface="Calibri" pitchFamily="34" charset="0"/>
                <a:cs typeface="Times New Roman" pitchFamily="18" charset="0"/>
              </a:rPr>
              <a:t>the tree (nature), </a:t>
            </a:r>
            <a:r>
              <a:rPr lang="en-US" altLang="en-US" sz="2400" dirty="0">
                <a:latin typeface="Arial" pitchFamily="34" charset="0"/>
                <a:ea typeface="Calibri" pitchFamily="34" charset="0"/>
                <a:cs typeface="Times New Roman" pitchFamily="18" charset="0"/>
              </a:rPr>
              <a:t>except this time the boy GIVES back to nature instead of taking away.  </a:t>
            </a:r>
            <a:r>
              <a:rPr lang="en-US" altLang="en-US" sz="2400" dirty="0" smtClean="0">
                <a:latin typeface="Arial" pitchFamily="34" charset="0"/>
                <a:ea typeface="Calibri" pitchFamily="34" charset="0"/>
                <a:cs typeface="Times New Roman" pitchFamily="18" charset="0"/>
              </a:rPr>
              <a:t>Draw </a:t>
            </a:r>
            <a:r>
              <a:rPr lang="en-US" altLang="en-US" sz="2400" dirty="0">
                <a:latin typeface="Arial" pitchFamily="34" charset="0"/>
                <a:ea typeface="Calibri" pitchFamily="34" charset="0"/>
                <a:cs typeface="Times New Roman" pitchFamily="18" charset="0"/>
              </a:rPr>
              <a:t>picture to go along </a:t>
            </a:r>
            <a:r>
              <a:rPr lang="en-US" altLang="en-US" sz="2400" dirty="0" smtClean="0">
                <a:latin typeface="Arial" pitchFamily="34" charset="0"/>
                <a:ea typeface="Calibri" pitchFamily="34" charset="0"/>
                <a:cs typeface="Times New Roman" pitchFamily="18" charset="0"/>
              </a:rPr>
              <a:t>with it.</a:t>
            </a:r>
          </a:p>
          <a:p>
            <a:pPr marL="0" lvl="0" indent="0">
              <a:buNone/>
            </a:pPr>
            <a:r>
              <a:rPr lang="en-US" altLang="en-US" sz="2400" dirty="0" smtClean="0">
                <a:latin typeface="Arial" pitchFamily="34" charset="0"/>
                <a:cs typeface="Times New Roman" pitchFamily="18" charset="0"/>
              </a:rPr>
              <a:t>Choose from the following parts: </a:t>
            </a:r>
          </a:p>
          <a:p>
            <a:pPr marL="457200" lvl="0" indent="-457200">
              <a:buAutoNum type="arabicPeriod"/>
            </a:pPr>
            <a:r>
              <a:rPr lang="en-US" altLang="en-US" sz="2400" dirty="0" smtClean="0">
                <a:latin typeface="Arial" pitchFamily="34" charset="0"/>
                <a:cs typeface="Times New Roman" pitchFamily="18" charset="0"/>
              </a:rPr>
              <a:t>When the boy takes the apples to sell.</a:t>
            </a:r>
          </a:p>
          <a:p>
            <a:pPr marL="742950" lvl="0" indent="-742950">
              <a:buAutoNum type="arabicPeriod"/>
            </a:pPr>
            <a:r>
              <a:rPr lang="en-US" altLang="en-US" sz="2400" dirty="0" smtClean="0">
                <a:latin typeface="Arial" pitchFamily="34" charset="0"/>
                <a:cs typeface="Times New Roman" pitchFamily="18" charset="0"/>
              </a:rPr>
              <a:t>When the boy takes the branches to build a home.</a:t>
            </a:r>
          </a:p>
          <a:p>
            <a:pPr marL="742950" lvl="0" indent="-742950">
              <a:buAutoNum type="arabicPeriod"/>
            </a:pPr>
            <a:r>
              <a:rPr lang="en-US" altLang="en-US" sz="2400" dirty="0" smtClean="0">
                <a:latin typeface="Arial" pitchFamily="34" charset="0"/>
                <a:cs typeface="Times New Roman" pitchFamily="18" charset="0"/>
              </a:rPr>
              <a:t>The end of the story: would you write the ending differently?  How would you change this story? </a:t>
            </a:r>
            <a:endParaRPr lang="en-US" altLang="en-US" sz="4000" dirty="0">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3333436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3581400" cy="924475"/>
          </a:xfrm>
        </p:spPr>
        <p:txBody>
          <a:bodyPr/>
          <a:lstStyle/>
          <a:p>
            <a:r>
              <a:rPr lang="en-US" dirty="0" smtClean="0"/>
              <a:t>Exit </a:t>
            </a:r>
            <a:r>
              <a:rPr lang="en-US" dirty="0" smtClean="0"/>
              <a:t>Question</a:t>
            </a:r>
            <a:endParaRPr lang="en-US" dirty="0"/>
          </a:p>
        </p:txBody>
      </p:sp>
      <p:sp>
        <p:nvSpPr>
          <p:cNvPr id="6" name="Content Placeholder 5"/>
          <p:cNvSpPr>
            <a:spLocks noGrp="1"/>
          </p:cNvSpPr>
          <p:nvPr>
            <p:ph idx="1"/>
          </p:nvPr>
        </p:nvSpPr>
        <p:spPr>
          <a:xfrm>
            <a:off x="228600" y="990600"/>
            <a:ext cx="9077864" cy="1981200"/>
          </a:xfrm>
        </p:spPr>
        <p:txBody>
          <a:bodyPr>
            <a:normAutofit/>
          </a:bodyPr>
          <a:lstStyle/>
          <a:p>
            <a:r>
              <a:rPr lang="en-US" sz="3200" dirty="0" smtClean="0"/>
              <a:t>What is one way YOU can give back to others, your community, or nature?</a:t>
            </a:r>
            <a:endParaRPr lang="en-US" sz="3200" dirty="0"/>
          </a:p>
        </p:txBody>
      </p:sp>
      <p:pic>
        <p:nvPicPr>
          <p:cNvPr id="11266" name="Picture 2" descr="Enhanced_the_giving_tree"/>
          <p:cNvPicPr>
            <a:picLocks noChangeAspect="1" noChangeArrowheads="1"/>
          </p:cNvPicPr>
          <p:nvPr/>
        </p:nvPicPr>
        <p:blipFill rotWithShape="1">
          <a:blip r:embed="rId2">
            <a:extLst>
              <a:ext uri="{28A0092B-C50C-407E-A947-70E740481C1C}">
                <a14:useLocalDpi xmlns:a14="http://schemas.microsoft.com/office/drawing/2010/main" val="0"/>
              </a:ext>
            </a:extLst>
          </a:blip>
          <a:srcRect t="14058"/>
          <a:stretch/>
        </p:blipFill>
        <p:spPr bwMode="auto">
          <a:xfrm>
            <a:off x="3124200" y="2514600"/>
            <a:ext cx="3124200" cy="452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052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70818" cy="6172200"/>
          </a:xfrm>
        </p:spPr>
        <p:txBody>
          <a:bodyPr>
            <a:normAutofit fontScale="85000" lnSpcReduction="20000"/>
          </a:bodyPr>
          <a:lstStyle/>
          <a:p>
            <a:pPr algn="ctr"/>
            <a:r>
              <a:rPr lang="en-US" sz="2900" b="1" dirty="0"/>
              <a:t>"Give A Little Bit"</a:t>
            </a:r>
            <a:r>
              <a:rPr lang="en-US" sz="2900" dirty="0"/>
              <a:t/>
            </a:r>
            <a:br>
              <a:rPr lang="en-US" sz="2900" dirty="0"/>
            </a:br>
            <a:r>
              <a:rPr lang="en-US" sz="2900" dirty="0"/>
              <a:t/>
            </a:r>
            <a:br>
              <a:rPr lang="en-US" sz="2900" dirty="0"/>
            </a:br>
            <a:r>
              <a:rPr lang="en-US" sz="2900" dirty="0"/>
              <a:t>Give a little bit</a:t>
            </a:r>
            <a:br>
              <a:rPr lang="en-US" sz="2900" dirty="0"/>
            </a:br>
            <a:r>
              <a:rPr lang="en-US" sz="2900" dirty="0"/>
              <a:t>Give a little bit of your love to me</a:t>
            </a:r>
            <a:br>
              <a:rPr lang="en-US" sz="2900" dirty="0"/>
            </a:br>
            <a:r>
              <a:rPr lang="en-US" sz="2900" dirty="0"/>
              <a:t>Give a little bit</a:t>
            </a:r>
            <a:br>
              <a:rPr lang="en-US" sz="2900" dirty="0"/>
            </a:br>
            <a:r>
              <a:rPr lang="en-US" sz="2900" dirty="0"/>
              <a:t>I'll give a little bit of my love to you</a:t>
            </a:r>
            <a:br>
              <a:rPr lang="en-US" sz="2900" dirty="0"/>
            </a:br>
            <a:r>
              <a:rPr lang="en-US" sz="2900" dirty="0"/>
              <a:t>See the man with the lonely eyes</a:t>
            </a:r>
            <a:br>
              <a:rPr lang="en-US" sz="2900" dirty="0"/>
            </a:br>
            <a:r>
              <a:rPr lang="en-US" sz="2900" dirty="0"/>
              <a:t>Take his hand, you'll be </a:t>
            </a:r>
            <a:r>
              <a:rPr lang="en-US" sz="2900" dirty="0" err="1"/>
              <a:t>suprised</a:t>
            </a:r>
            <a:r>
              <a:rPr lang="en-US" sz="2900" dirty="0"/>
              <a:t/>
            </a:r>
            <a:br>
              <a:rPr lang="en-US" sz="2900" dirty="0"/>
            </a:br>
            <a:r>
              <a:rPr lang="en-US" sz="2900" dirty="0"/>
              <a:t/>
            </a:r>
            <a:br>
              <a:rPr lang="en-US" sz="2900" dirty="0"/>
            </a:br>
            <a:r>
              <a:rPr lang="en-US" sz="2900" dirty="0"/>
              <a:t>So </a:t>
            </a:r>
            <a:r>
              <a:rPr lang="en-US" sz="2900" dirty="0" smtClean="0"/>
              <a:t>I'll </a:t>
            </a:r>
            <a:r>
              <a:rPr lang="en-US" sz="2900" dirty="0"/>
              <a:t>give a little bit</a:t>
            </a:r>
            <a:br>
              <a:rPr lang="en-US" sz="2900" dirty="0"/>
            </a:br>
            <a:r>
              <a:rPr lang="en-US" sz="2900" dirty="0"/>
              <a:t>I'll give a </a:t>
            </a:r>
            <a:r>
              <a:rPr lang="en-US" sz="2900" dirty="0" smtClean="0"/>
              <a:t>little </a:t>
            </a:r>
            <a:r>
              <a:rPr lang="en-US" sz="2900" dirty="0"/>
              <a:t>bit of my life for you</a:t>
            </a:r>
            <a:br>
              <a:rPr lang="en-US" sz="2900" dirty="0"/>
            </a:br>
            <a:r>
              <a:rPr lang="en-US" sz="2900" dirty="0"/>
              <a:t>So give a little bit</a:t>
            </a:r>
            <a:br>
              <a:rPr lang="en-US" sz="2900" dirty="0"/>
            </a:br>
            <a:r>
              <a:rPr lang="en-US" sz="2900" dirty="0"/>
              <a:t>Give a little bit of your time to me</a:t>
            </a:r>
            <a:br>
              <a:rPr lang="en-US" sz="2900" dirty="0"/>
            </a:br>
            <a:r>
              <a:rPr lang="en-US" sz="2900" dirty="0"/>
              <a:t>Now's the time that we need to share</a:t>
            </a:r>
            <a:br>
              <a:rPr lang="en-US" sz="2900" dirty="0"/>
            </a:br>
            <a:r>
              <a:rPr lang="en-US" sz="2900" dirty="0"/>
              <a:t>So send a smile, we're on our way back home</a:t>
            </a:r>
            <a:br>
              <a:rPr lang="en-US" sz="2900" dirty="0"/>
            </a:br>
            <a:r>
              <a:rPr lang="en-US" sz="2900" dirty="0"/>
              <a:t>ooh yea </a:t>
            </a:r>
            <a:r>
              <a:rPr lang="en-US" sz="2900" dirty="0" err="1" smtClean="0"/>
              <a:t>yea</a:t>
            </a:r>
            <a:r>
              <a:rPr lang="en-US" sz="2900" dirty="0" smtClean="0"/>
              <a:t>. We </a:t>
            </a:r>
            <a:r>
              <a:rPr lang="en-US" sz="2900" dirty="0" err="1"/>
              <a:t>gotta</a:t>
            </a:r>
            <a:r>
              <a:rPr lang="en-US" sz="2900" dirty="0"/>
              <a:t> feel it</a:t>
            </a:r>
            <a:br>
              <a:rPr lang="en-US" sz="2900" dirty="0"/>
            </a:br>
            <a:r>
              <a:rPr lang="en-US" sz="2900" dirty="0"/>
              <a:t>Yea </a:t>
            </a:r>
            <a:r>
              <a:rPr lang="en-US" sz="2900" dirty="0" err="1"/>
              <a:t>yea</a:t>
            </a:r>
            <a:r>
              <a:rPr lang="en-US" sz="2900" dirty="0"/>
              <a:t> </a:t>
            </a:r>
            <a:r>
              <a:rPr lang="en-US" sz="2900" dirty="0" err="1"/>
              <a:t>yea</a:t>
            </a:r>
            <a:r>
              <a:rPr lang="en-US" sz="2900" dirty="0"/>
              <a:t> yea</a:t>
            </a:r>
            <a:r>
              <a:rPr lang="en-US" sz="2900" dirty="0" smtClean="0"/>
              <a:t>...</a:t>
            </a:r>
            <a:r>
              <a:rPr lang="en-US" sz="2900" dirty="0" err="1" smtClean="0"/>
              <a:t>Ooo</a:t>
            </a:r>
            <a:r>
              <a:rPr lang="en-US" sz="2900" dirty="0"/>
              <a:t/>
            </a:r>
            <a:br>
              <a:rPr lang="en-US" sz="29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732291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93"/>
            <a:ext cx="9144000" cy="6370975"/>
          </a:xfrm>
          <a:prstGeom prst="rect">
            <a:avLst/>
          </a:prstGeom>
        </p:spPr>
        <p:txBody>
          <a:bodyPr wrap="square">
            <a:spAutoFit/>
          </a:bodyPr>
          <a:lstStyle/>
          <a:p>
            <a:pPr algn="ctr"/>
            <a:r>
              <a:rPr lang="en-US" sz="2400" dirty="0" smtClean="0"/>
              <a:t>Don't you need to feel at home</a:t>
            </a:r>
            <a:br>
              <a:rPr lang="en-US" sz="2400" dirty="0" smtClean="0"/>
            </a:br>
            <a:r>
              <a:rPr lang="en-US" sz="2400" dirty="0" err="1" smtClean="0"/>
              <a:t>Ooo</a:t>
            </a:r>
            <a:r>
              <a:rPr lang="en-US" sz="2400" dirty="0" smtClean="0"/>
              <a:t> you </a:t>
            </a:r>
            <a:r>
              <a:rPr lang="en-US" sz="2400" dirty="0" err="1" smtClean="0"/>
              <a:t>gotta</a:t>
            </a:r>
            <a:r>
              <a:rPr lang="en-US" sz="2400" dirty="0" smtClean="0"/>
              <a:t> feel it</a:t>
            </a:r>
            <a:br>
              <a:rPr lang="en-US" sz="2400" dirty="0" smtClean="0"/>
            </a:br>
            <a:r>
              <a:rPr lang="en-US" sz="2400" dirty="0" smtClean="0"/>
              <a:t>Yea you </a:t>
            </a:r>
            <a:r>
              <a:rPr lang="en-US" sz="2400" dirty="0" err="1" smtClean="0"/>
              <a:t>gotta</a:t>
            </a:r>
            <a:r>
              <a:rPr lang="en-US" sz="2400" dirty="0" smtClean="0"/>
              <a:t> want to</a:t>
            </a:r>
            <a:br>
              <a:rPr lang="en-US" sz="2400" dirty="0" smtClean="0"/>
            </a:br>
            <a:r>
              <a:rPr lang="en-US" sz="2400" dirty="0" smtClean="0"/>
              <a:t>OO you </a:t>
            </a:r>
            <a:r>
              <a:rPr lang="en-US" sz="2400" dirty="0" err="1" smtClean="0"/>
              <a:t>gotta</a:t>
            </a:r>
            <a:r>
              <a:rPr lang="en-US" sz="2400" dirty="0" smtClean="0"/>
              <a:t> sing, we've come along way tonight </a:t>
            </a:r>
          </a:p>
          <a:p>
            <a:pPr algn="ctr"/>
            <a:endParaRPr lang="en-US" sz="2400" dirty="0"/>
          </a:p>
          <a:p>
            <a:pPr algn="ctr"/>
            <a:r>
              <a:rPr lang="en-US" sz="2400" dirty="0" smtClean="0"/>
              <a:t>So give a little bit</a:t>
            </a:r>
            <a:br>
              <a:rPr lang="en-US" sz="2400" dirty="0" smtClean="0"/>
            </a:br>
            <a:r>
              <a:rPr lang="en-US" sz="2400" dirty="0" smtClean="0"/>
              <a:t>Give a little bit of your love to me</a:t>
            </a:r>
            <a:br>
              <a:rPr lang="en-US" sz="2400" dirty="0" smtClean="0"/>
            </a:br>
            <a:r>
              <a:rPr lang="en-US" sz="2400" dirty="0" smtClean="0"/>
              <a:t>I'll give a little bit</a:t>
            </a:r>
            <a:br>
              <a:rPr lang="en-US" sz="2400" dirty="0" smtClean="0"/>
            </a:br>
            <a:r>
              <a:rPr lang="en-US" sz="2400" dirty="0" smtClean="0"/>
              <a:t>I'll give a little bit of my life for you</a:t>
            </a:r>
            <a:br>
              <a:rPr lang="en-US" sz="2400" dirty="0" smtClean="0"/>
            </a:br>
            <a:r>
              <a:rPr lang="en-US" sz="2400" dirty="0" smtClean="0"/>
              <a:t>Now's the time we need to share</a:t>
            </a:r>
            <a:br>
              <a:rPr lang="en-US" sz="2400" dirty="0" smtClean="0"/>
            </a:br>
            <a:r>
              <a:rPr lang="en-US" sz="2400" dirty="0" smtClean="0"/>
              <a:t>So send a smile, we're on our way back home</a:t>
            </a:r>
            <a:br>
              <a:rPr lang="en-US" sz="2400" dirty="0" smtClean="0"/>
            </a:br>
            <a:r>
              <a:rPr lang="en-US" sz="2400" dirty="0" smtClean="0"/>
              <a:t>Yea come along </a:t>
            </a:r>
            <a:r>
              <a:rPr lang="en-US" sz="2400" dirty="0" smtClean="0"/>
              <a:t>too - Yea </a:t>
            </a:r>
            <a:r>
              <a:rPr lang="en-US" sz="2400" dirty="0" smtClean="0"/>
              <a:t>we </a:t>
            </a:r>
            <a:r>
              <a:rPr lang="en-US" sz="2400" dirty="0" err="1" smtClean="0"/>
              <a:t>gotta</a:t>
            </a:r>
            <a:r>
              <a:rPr lang="en-US" sz="2400" dirty="0" smtClean="0"/>
              <a:t> feel it</a:t>
            </a:r>
            <a:br>
              <a:rPr lang="en-US" sz="2400" dirty="0" smtClean="0"/>
            </a:br>
            <a:r>
              <a:rPr lang="en-US" sz="2400" dirty="0" smtClean="0"/>
              <a:t>Cause </a:t>
            </a:r>
            <a:r>
              <a:rPr lang="en-US" sz="2400" dirty="0" smtClean="0"/>
              <a:t>I </a:t>
            </a:r>
            <a:r>
              <a:rPr lang="en-US" sz="2400" dirty="0" smtClean="0"/>
              <a:t>need to feel at home</a:t>
            </a:r>
            <a:br>
              <a:rPr lang="en-US" sz="2400" dirty="0" smtClean="0"/>
            </a:br>
            <a:r>
              <a:rPr lang="en-US" sz="2400" dirty="0" smtClean="0"/>
              <a:t>Come along </a:t>
            </a:r>
            <a:r>
              <a:rPr lang="en-US" sz="2400" dirty="0" smtClean="0"/>
              <a:t>too, Such </a:t>
            </a:r>
            <a:r>
              <a:rPr lang="en-US" sz="2400" dirty="0" smtClean="0"/>
              <a:t>a long ride</a:t>
            </a:r>
            <a:br>
              <a:rPr lang="en-US" sz="2400" dirty="0" smtClean="0"/>
            </a:br>
            <a:r>
              <a:rPr lang="en-US" sz="2400" dirty="0" err="1" smtClean="0"/>
              <a:t>oo</a:t>
            </a:r>
            <a:r>
              <a:rPr lang="en-US" sz="2400" dirty="0" smtClean="0"/>
              <a:t> come a long </a:t>
            </a:r>
            <a:r>
              <a:rPr lang="en-US" sz="2400" dirty="0" smtClean="0"/>
              <a:t>way, Such </a:t>
            </a:r>
            <a:r>
              <a:rPr lang="en-US" sz="2400" dirty="0" smtClean="0"/>
              <a:t>a long ride</a:t>
            </a:r>
            <a:br>
              <a:rPr lang="en-US" sz="2400" dirty="0" smtClean="0"/>
            </a:br>
            <a:r>
              <a:rPr lang="en-US" sz="2400" dirty="0" smtClean="0"/>
              <a:t>Come a long </a:t>
            </a:r>
            <a:r>
              <a:rPr lang="en-US" sz="2400" dirty="0" smtClean="0"/>
              <a:t>way</a:t>
            </a:r>
            <a:r>
              <a:rPr lang="en-US" sz="2400" dirty="0" smtClean="0"/>
              <a:t/>
            </a:r>
            <a:br>
              <a:rPr lang="en-US" sz="2400" dirty="0" smtClean="0"/>
            </a:br>
            <a:r>
              <a:rPr lang="en-US" sz="2400" dirty="0" smtClean="0"/>
              <a:t>Sing it tonight </a:t>
            </a:r>
            <a:endParaRPr lang="en-US" sz="2400" dirty="0"/>
          </a:p>
        </p:txBody>
      </p:sp>
    </p:spTree>
    <p:extLst>
      <p:ext uri="{BB962C8B-B14F-4D97-AF65-F5344CB8AC3E}">
        <p14:creationId xmlns:p14="http://schemas.microsoft.com/office/powerpoint/2010/main" val="103074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763000" cy="924475"/>
          </a:xfrm>
        </p:spPr>
        <p:txBody>
          <a:bodyPr/>
          <a:lstStyle/>
          <a:p>
            <a:r>
              <a:rPr lang="en-US" dirty="0" smtClean="0"/>
              <a:t>THANK YOU FOR </a:t>
            </a:r>
            <a:r>
              <a:rPr lang="en-US" dirty="0" smtClean="0"/>
              <a:t>CELEBRATING WORLD READ ALOUD DAY WITH US!</a:t>
            </a:r>
            <a:br>
              <a:rPr lang="en-US" dirty="0" smtClean="0"/>
            </a:br>
            <a:r>
              <a:rPr lang="en-US" dirty="0" smtClean="0"/>
              <a:t/>
            </a:r>
            <a:br>
              <a:rPr lang="en-US" dirty="0" smtClean="0"/>
            </a:br>
            <a:r>
              <a:rPr lang="en-US" dirty="0" smtClean="0"/>
              <a:t>For </a:t>
            </a:r>
            <a:r>
              <a:rPr lang="en-US" dirty="0" smtClean="0"/>
              <a:t>Pictures from today… </a:t>
            </a:r>
            <a:endParaRPr lang="en-US" dirty="0"/>
          </a:p>
        </p:txBody>
      </p:sp>
      <p:sp>
        <p:nvSpPr>
          <p:cNvPr id="3" name="Content Placeholder 2"/>
          <p:cNvSpPr>
            <a:spLocks noGrp="1"/>
          </p:cNvSpPr>
          <p:nvPr>
            <p:ph idx="1"/>
          </p:nvPr>
        </p:nvSpPr>
        <p:spPr>
          <a:xfrm>
            <a:off x="990600" y="2667000"/>
            <a:ext cx="7125112" cy="4051437"/>
          </a:xfrm>
        </p:spPr>
        <p:txBody>
          <a:bodyPr>
            <a:normAutofit/>
          </a:bodyPr>
          <a:lstStyle/>
          <a:p>
            <a:r>
              <a:rPr lang="en-US" sz="2800" dirty="0" smtClean="0">
                <a:hlinkClick r:id="rId2"/>
              </a:rPr>
              <a:t>www.ellseelearning.weebly.com</a:t>
            </a:r>
            <a:endParaRPr lang="en-US" sz="2800" dirty="0" smtClean="0"/>
          </a:p>
          <a:p>
            <a:r>
              <a:rPr lang="en-US" sz="2800" dirty="0" smtClean="0">
                <a:hlinkClick r:id="rId3"/>
              </a:rPr>
              <a:t>www.litworld.org</a:t>
            </a:r>
            <a:endParaRPr lang="en-US" sz="2800" dirty="0" smtClean="0"/>
          </a:p>
          <a:p>
            <a:r>
              <a:rPr lang="en-US" sz="2800" dirty="0" smtClean="0"/>
              <a:t>Visit our </a:t>
            </a:r>
            <a:r>
              <a:rPr lang="en-US" sz="2800" dirty="0" err="1" smtClean="0"/>
              <a:t>facebook</a:t>
            </a:r>
            <a:r>
              <a:rPr lang="en-US" sz="2800" dirty="0" smtClean="0"/>
              <a:t> page: </a:t>
            </a:r>
          </a:p>
          <a:p>
            <a:pPr marL="0" indent="0">
              <a:buNone/>
            </a:pPr>
            <a:r>
              <a:rPr lang="en-US" sz="2800" b="1" dirty="0"/>
              <a:t>U.S. Embassy - Ulaanbaatar, Mongolia</a:t>
            </a:r>
          </a:p>
          <a:p>
            <a:pPr marL="0" indent="0">
              <a:buNone/>
            </a:pPr>
            <a:endParaRPr lang="en-US" sz="2800" dirty="0"/>
          </a:p>
        </p:txBody>
      </p:sp>
      <p:pic>
        <p:nvPicPr>
          <p:cNvPr id="4" name="Picture 3" descr="S:\PAS-Web\LOGOS\DOS &amp; Embassy logo\_seal_flag_300x800.png"/>
          <p:cNvPicPr/>
          <p:nvPr/>
        </p:nvPicPr>
        <p:blipFill rotWithShape="1">
          <a:blip r:embed="rId4" cstate="print">
            <a:extLst>
              <a:ext uri="{28A0092B-C50C-407E-A947-70E740481C1C}">
                <a14:useLocalDpi xmlns:a14="http://schemas.microsoft.com/office/drawing/2010/main" val="0"/>
              </a:ext>
            </a:extLst>
          </a:blip>
          <a:srcRect l="39192"/>
          <a:stretch/>
        </p:blipFill>
        <p:spPr bwMode="auto">
          <a:xfrm>
            <a:off x="6858000" y="5599377"/>
            <a:ext cx="2085109" cy="1249997"/>
          </a:xfrm>
          <a:prstGeom prst="rect">
            <a:avLst/>
          </a:prstGeom>
          <a:noFill/>
          <a:ln>
            <a:noFill/>
          </a:ln>
        </p:spPr>
      </p:pic>
    </p:spTree>
    <p:extLst>
      <p:ext uri="{BB962C8B-B14F-4D97-AF65-F5344CB8AC3E}">
        <p14:creationId xmlns:p14="http://schemas.microsoft.com/office/powerpoint/2010/main" val="2592153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902" t="53538" r="42717" b="11557"/>
          <a:stretch/>
        </p:blipFill>
        <p:spPr bwMode="auto">
          <a:xfrm rot="16200000">
            <a:off x="1219199" y="-888520"/>
            <a:ext cx="6629402" cy="845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675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3429000"/>
            <a:ext cx="5715000" cy="3220113"/>
          </a:xfrm>
          <a:prstGeom prst="rect">
            <a:avLst/>
          </a:prstGeom>
        </p:spPr>
        <p:txBody>
          <a:bodyP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smtClean="0"/>
          </a:p>
        </p:txBody>
      </p:sp>
      <p:pic>
        <p:nvPicPr>
          <p:cNvPr id="10" name="Picture 4" descr="il_fullxfull.294646043"/>
          <p:cNvPicPr>
            <a:picLocks noChangeAspect="1" noChangeArrowheads="1"/>
          </p:cNvPicPr>
          <p:nvPr/>
        </p:nvPicPr>
        <p:blipFill rotWithShape="1">
          <a:blip r:embed="rId3">
            <a:extLst>
              <a:ext uri="{28A0092B-C50C-407E-A947-70E740481C1C}">
                <a14:useLocalDpi xmlns:a14="http://schemas.microsoft.com/office/drawing/2010/main" val="0"/>
              </a:ext>
            </a:extLst>
          </a:blip>
          <a:srcRect l="2805"/>
          <a:stretch/>
        </p:blipFill>
        <p:spPr bwMode="auto">
          <a:xfrm>
            <a:off x="318655" y="152400"/>
            <a:ext cx="8350827" cy="51551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r._Seus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84267" l="1471" r="61029">
                        <a14:foregroundMark x1="9926" y1="14009" x2="22059" y2="11207"/>
                        <a14:foregroundMark x1="20588" y1="21552" x2="34926" y2="19828"/>
                        <a14:foregroundMark x1="35662" y1="28448" x2="38603" y2="84267"/>
                        <a14:foregroundMark x1="23897" y1="78017" x2="31250" y2="64871"/>
                        <a14:foregroundMark x1="48529" y1="81250" x2="34559" y2="81897"/>
                        <a14:foregroundMark x1="37868" y1="82543" x2="50368" y2="82543"/>
                        <a14:foregroundMark x1="32353" y1="81897" x2="36765" y2="84052"/>
                        <a14:backgroundMark x1="48529" y1="13793" x2="90809" y2="13578"/>
                      </a14:backgroundRemoval>
                    </a14:imgEffect>
                  </a14:imgLayer>
                </a14:imgProps>
              </a:ext>
              <a:ext uri="{28A0092B-C50C-407E-A947-70E740481C1C}">
                <a14:useLocalDpi xmlns:a14="http://schemas.microsoft.com/office/drawing/2010/main" val="0"/>
              </a:ext>
            </a:extLst>
          </a:blip>
          <a:srcRect r="38770" b="16928"/>
          <a:stretch/>
        </p:blipFill>
        <p:spPr bwMode="auto">
          <a:xfrm>
            <a:off x="7696200" y="3179617"/>
            <a:ext cx="1586346" cy="367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3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914400"/>
            <a:ext cx="8037393" cy="461665"/>
          </a:xfrm>
          <a:prstGeom prst="rect">
            <a:avLst/>
          </a:prstGeom>
          <a:noFill/>
        </p:spPr>
        <p:txBody>
          <a:bodyPr wrap="none" rtlCol="0">
            <a:spAutoFit/>
          </a:bodyPr>
          <a:lstStyle/>
          <a:p>
            <a:r>
              <a:rPr lang="en-US" sz="2400" dirty="0" smtClean="0"/>
              <a:t>PARTICIPATION = RAFFLES </a:t>
            </a:r>
            <a:r>
              <a:rPr lang="en-US" sz="2400" dirty="0" smtClean="0">
                <a:sym typeface="Wingdings" panose="05000000000000000000" pitchFamily="2" charset="2"/>
              </a:rPr>
              <a:t> RAFFLES = PRIZES!</a:t>
            </a:r>
            <a:endParaRPr lang="en-US" sz="2400" dirty="0"/>
          </a:p>
        </p:txBody>
      </p:sp>
      <p:pic>
        <p:nvPicPr>
          <p:cNvPr id="4098" name="Picture 2" descr="raffle-ticket-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808900"/>
            <a:ext cx="2956383" cy="29009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_1wuoVJ-1wjs/TTbk53hQryI/AAAAAAAAASc/lcWHruWr_pM/s320/grief-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64" y="1981200"/>
            <a:ext cx="2053070" cy="25563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gpriz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164" y="2026417"/>
            <a:ext cx="2476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28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1381676"/>
          </a:xfrm>
        </p:spPr>
        <p:txBody>
          <a:bodyPr/>
          <a:lstStyle/>
          <a:p>
            <a:pPr algn="ctr"/>
            <a:r>
              <a:rPr lang="en-US" dirty="0" smtClean="0"/>
              <a:t>Lesson 2: </a:t>
            </a:r>
            <a:br>
              <a:rPr lang="en-US" dirty="0" smtClean="0"/>
            </a:br>
            <a:endParaRPr lang="en-US" dirty="0"/>
          </a:p>
        </p:txBody>
      </p:sp>
      <p:sp>
        <p:nvSpPr>
          <p:cNvPr id="3" name="Rectangle 2"/>
          <p:cNvSpPr/>
          <p:nvPr/>
        </p:nvSpPr>
        <p:spPr>
          <a:xfrm>
            <a:off x="1078899" y="2286000"/>
            <a:ext cx="6986208"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GIVING &amp; </a:t>
            </a:r>
          </a:p>
          <a:p>
            <a:pPr algn="ctr"/>
            <a:r>
              <a:rPr lang="en-US" sz="5400" b="1" dirty="0" smtClean="0">
                <a:ln/>
                <a:solidFill>
                  <a:schemeClr val="accent3"/>
                </a:solidFill>
              </a:rPr>
              <a:t>BEING </a:t>
            </a:r>
            <a:r>
              <a:rPr lang="en-US" sz="5400" b="1" cap="none" spc="0" dirty="0" smtClean="0">
                <a:ln/>
                <a:solidFill>
                  <a:schemeClr val="accent3"/>
                </a:solidFill>
                <a:effectLst/>
              </a:rPr>
              <a:t>GRATEFUL</a:t>
            </a:r>
            <a:endParaRPr lang="en-US" sz="5400" b="1" cap="none" spc="0" dirty="0">
              <a:ln/>
              <a:solidFill>
                <a:schemeClr val="accent3"/>
              </a:solidFill>
              <a:effectLst/>
            </a:endParaRPr>
          </a:p>
        </p:txBody>
      </p:sp>
      <p:sp>
        <p:nvSpPr>
          <p:cNvPr id="4" name="Rectangle 3"/>
          <p:cNvSpPr/>
          <p:nvPr/>
        </p:nvSpPr>
        <p:spPr>
          <a:xfrm>
            <a:off x="6377341" y="5046822"/>
            <a:ext cx="2138727" cy="584775"/>
          </a:xfrm>
          <a:prstGeom prst="rect">
            <a:avLst/>
          </a:prstGeom>
        </p:spPr>
        <p:txBody>
          <a:bodyPr wrap="none">
            <a:spAutoFit/>
          </a:bodyPr>
          <a:lstStyle/>
          <a:p>
            <a:r>
              <a:rPr lang="az-Cyrl-AZ" sz="3200" dirty="0"/>
              <a:t>талархал</a:t>
            </a:r>
            <a:endParaRPr lang="en-US" sz="3200" dirty="0"/>
          </a:p>
        </p:txBody>
      </p:sp>
      <p:sp>
        <p:nvSpPr>
          <p:cNvPr id="5" name="Rectangle 4"/>
          <p:cNvSpPr/>
          <p:nvPr/>
        </p:nvSpPr>
        <p:spPr>
          <a:xfrm>
            <a:off x="538790" y="4822166"/>
            <a:ext cx="7962901" cy="1077218"/>
          </a:xfrm>
          <a:prstGeom prst="rect">
            <a:avLst/>
          </a:prstGeom>
        </p:spPr>
        <p:txBody>
          <a:bodyPr wrap="square">
            <a:spAutoFit/>
          </a:bodyPr>
          <a:lstStyle/>
          <a:p>
            <a:r>
              <a:rPr lang="en-US" sz="3200" dirty="0" smtClean="0"/>
              <a:t>adjective: </a:t>
            </a:r>
            <a:r>
              <a:rPr lang="en-US" sz="3200" b="1" dirty="0" smtClean="0"/>
              <a:t>grateful</a:t>
            </a:r>
            <a:endParaRPr lang="en-US" sz="3200" dirty="0"/>
          </a:p>
          <a:p>
            <a:r>
              <a:rPr lang="en-US" sz="3200" dirty="0" smtClean="0"/>
              <a:t>being thankful</a:t>
            </a:r>
            <a:endParaRPr lang="en-US" sz="3200" dirty="0">
              <a:effectLst/>
            </a:endParaRPr>
          </a:p>
        </p:txBody>
      </p:sp>
    </p:spTree>
    <p:extLst>
      <p:ext uri="{BB962C8B-B14F-4D97-AF65-F5344CB8AC3E}">
        <p14:creationId xmlns:p14="http://schemas.microsoft.com/office/powerpoint/2010/main" val="196306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67000"/>
            <a:ext cx="7125113" cy="924475"/>
          </a:xfrm>
        </p:spPr>
        <p:txBody>
          <a:bodyPr>
            <a:normAutofit fontScale="90000"/>
          </a:bodyPr>
          <a:lstStyle/>
          <a:p>
            <a:r>
              <a:rPr lang="en-US" sz="4400" dirty="0"/>
              <a:t>What is one thing you are grateful for today? </a:t>
            </a:r>
          </a:p>
        </p:txBody>
      </p:sp>
    </p:spTree>
    <p:extLst>
      <p:ext uri="{BB962C8B-B14F-4D97-AF65-F5344CB8AC3E}">
        <p14:creationId xmlns:p14="http://schemas.microsoft.com/office/powerpoint/2010/main" val="2510537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297" y="457200"/>
            <a:ext cx="7220155" cy="924475"/>
          </a:xfrm>
        </p:spPr>
        <p:txBody>
          <a:bodyPr/>
          <a:lstStyle/>
          <a:p>
            <a:pPr algn="ctr"/>
            <a:r>
              <a:rPr lang="en-US" dirty="0" smtClean="0"/>
              <a:t>Lesson 1: </a:t>
            </a:r>
            <a:br>
              <a:rPr lang="en-US" dirty="0" smtClean="0"/>
            </a:br>
            <a:r>
              <a:rPr lang="en-US" dirty="0" smtClean="0"/>
              <a:t>How to give the perfect high five!</a:t>
            </a:r>
            <a:endParaRPr lang="en-US" dirty="0"/>
          </a:p>
        </p:txBody>
      </p:sp>
      <p:pic>
        <p:nvPicPr>
          <p:cNvPr id="5122" name="Picture 2" descr="http://www.wired.com/images/article/magazine/1607/st_howto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199"/>
            <a:ext cx="6000750"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19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heel(1)">
                                      <p:cBhvr>
                                        <p:cTn id="14"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948" y="1176913"/>
            <a:ext cx="8268112" cy="4051437"/>
          </a:xfrm>
        </p:spPr>
        <p:txBody>
          <a:bodyPr>
            <a:noAutofit/>
          </a:bodyPr>
          <a:lstStyle/>
          <a:p>
            <a:pPr marL="0" indent="0" algn="ctr">
              <a:buNone/>
            </a:pPr>
            <a:r>
              <a:rPr lang="en-US" sz="2400" b="1" dirty="0"/>
              <a:t>"Give A Little Bit"</a:t>
            </a:r>
            <a:endParaRPr lang="en-US" sz="2400" dirty="0"/>
          </a:p>
          <a:p>
            <a:pPr marL="0" indent="0">
              <a:buNone/>
            </a:pPr>
            <a:r>
              <a:rPr lang="en-US" sz="2400" dirty="0"/>
              <a:t>Give a little bit</a:t>
            </a:r>
            <a:br>
              <a:rPr lang="en-US" sz="2400" dirty="0"/>
            </a:br>
            <a:r>
              <a:rPr lang="en-US" sz="2400" dirty="0" smtClean="0"/>
              <a:t>_1</a:t>
            </a:r>
            <a:r>
              <a:rPr lang="en-US" sz="2400" dirty="0" smtClean="0"/>
              <a:t>.________ </a:t>
            </a:r>
            <a:r>
              <a:rPr lang="en-US" sz="2400" dirty="0"/>
              <a:t>a little bit of your </a:t>
            </a:r>
            <a:r>
              <a:rPr lang="en-US" sz="2400" dirty="0" smtClean="0"/>
              <a:t>­­­­­­­­­­­­­­­­­love to </a:t>
            </a:r>
            <a:r>
              <a:rPr lang="en-US" sz="2400" dirty="0"/>
              <a:t>me</a:t>
            </a:r>
            <a:br>
              <a:rPr lang="en-US" sz="2400" dirty="0"/>
            </a:br>
            <a:r>
              <a:rPr lang="en-US" sz="2400" dirty="0"/>
              <a:t>Give a little bit</a:t>
            </a:r>
            <a:br>
              <a:rPr lang="en-US" sz="2400" dirty="0"/>
            </a:br>
            <a:r>
              <a:rPr lang="en-US" sz="2400" dirty="0"/>
              <a:t>I'll give a little bit of my </a:t>
            </a:r>
            <a:r>
              <a:rPr lang="en-US" sz="2400" dirty="0" smtClean="0"/>
              <a:t>__2.________ </a:t>
            </a:r>
            <a:r>
              <a:rPr lang="en-US" sz="2400" dirty="0"/>
              <a:t>to you</a:t>
            </a:r>
            <a:br>
              <a:rPr lang="en-US" sz="2400" dirty="0"/>
            </a:br>
            <a:r>
              <a:rPr lang="en-US" sz="2400" dirty="0"/>
              <a:t>See the man with the </a:t>
            </a:r>
            <a:r>
              <a:rPr lang="en-US" sz="2400" dirty="0" smtClean="0"/>
              <a:t>__3.________</a:t>
            </a:r>
            <a:r>
              <a:rPr lang="en-US" sz="2400" dirty="0" smtClean="0"/>
              <a:t>eyes</a:t>
            </a:r>
            <a:r>
              <a:rPr lang="en-US" sz="2400" dirty="0"/>
              <a:t/>
            </a:r>
            <a:br>
              <a:rPr lang="en-US" sz="2400" dirty="0"/>
            </a:br>
            <a:r>
              <a:rPr lang="en-US" sz="2400" dirty="0"/>
              <a:t>Take his </a:t>
            </a:r>
            <a:r>
              <a:rPr lang="en-US" sz="2400" dirty="0" smtClean="0"/>
              <a:t>__4._______, </a:t>
            </a:r>
            <a:r>
              <a:rPr lang="en-US" sz="2400" dirty="0"/>
              <a:t>you'll be surprised</a:t>
            </a:r>
            <a:br>
              <a:rPr lang="en-US" sz="2400" dirty="0"/>
            </a:br>
            <a:r>
              <a:rPr lang="en-US" sz="2400" dirty="0"/>
              <a:t/>
            </a:r>
            <a:br>
              <a:rPr lang="en-US" sz="2400" dirty="0"/>
            </a:br>
            <a:r>
              <a:rPr lang="en-US" sz="2400" dirty="0"/>
              <a:t>So I’ll give a little bit</a:t>
            </a:r>
            <a:br>
              <a:rPr lang="en-US" sz="2400" dirty="0"/>
            </a:br>
            <a:r>
              <a:rPr lang="en-US" sz="2400" dirty="0"/>
              <a:t>I'll give a little bit of my </a:t>
            </a:r>
            <a:r>
              <a:rPr lang="en-US" sz="2400" dirty="0" smtClean="0"/>
              <a:t>__5._________ </a:t>
            </a:r>
            <a:r>
              <a:rPr lang="en-US" sz="2400" dirty="0"/>
              <a:t>for you</a:t>
            </a:r>
            <a:br>
              <a:rPr lang="en-US" sz="2400" dirty="0"/>
            </a:br>
            <a:r>
              <a:rPr lang="en-US" sz="2400" dirty="0"/>
              <a:t>So give a little bit</a:t>
            </a:r>
            <a:br>
              <a:rPr lang="en-US" sz="2400" dirty="0"/>
            </a:br>
            <a:r>
              <a:rPr lang="en-US" sz="2400" dirty="0"/>
              <a:t>Give a little bit of your </a:t>
            </a:r>
            <a:r>
              <a:rPr lang="en-US" sz="2400" dirty="0" smtClean="0"/>
              <a:t>__6.__________ </a:t>
            </a:r>
            <a:r>
              <a:rPr lang="en-US" sz="2400" dirty="0"/>
              <a:t>to me</a:t>
            </a:r>
            <a:br>
              <a:rPr lang="en-US" sz="2400" dirty="0"/>
            </a:br>
            <a:r>
              <a:rPr lang="en-US" sz="2400" dirty="0"/>
              <a:t>Now's the time that we need to </a:t>
            </a:r>
            <a:r>
              <a:rPr lang="en-US" sz="2400" dirty="0" smtClean="0"/>
              <a:t>___7.__________</a:t>
            </a:r>
            <a:r>
              <a:rPr lang="en-US" sz="2400" dirty="0"/>
              <a:t/>
            </a:r>
            <a:br>
              <a:rPr lang="en-US" sz="2400" dirty="0"/>
            </a:br>
            <a:r>
              <a:rPr lang="en-US" sz="2400" dirty="0"/>
              <a:t>So send a </a:t>
            </a:r>
            <a:r>
              <a:rPr lang="en-US" sz="2400" dirty="0" smtClean="0"/>
              <a:t>_8.__________, </a:t>
            </a:r>
            <a:r>
              <a:rPr lang="en-US" sz="2400" dirty="0"/>
              <a:t>we're on our way back </a:t>
            </a:r>
            <a:r>
              <a:rPr lang="en-US" sz="2400" dirty="0" smtClean="0"/>
              <a:t>_____9._____________</a:t>
            </a:r>
            <a:endParaRPr lang="en-US" sz="2400" dirty="0"/>
          </a:p>
        </p:txBody>
      </p:sp>
      <p:sp>
        <p:nvSpPr>
          <p:cNvPr id="2" name="TextBox 1"/>
          <p:cNvSpPr txBox="1"/>
          <p:nvPr/>
        </p:nvSpPr>
        <p:spPr>
          <a:xfrm>
            <a:off x="1524000" y="1219200"/>
            <a:ext cx="957313" cy="461665"/>
          </a:xfrm>
          <a:prstGeom prst="rect">
            <a:avLst/>
          </a:prstGeom>
          <a:noFill/>
        </p:spPr>
        <p:txBody>
          <a:bodyPr wrap="none" rtlCol="0">
            <a:spAutoFit/>
          </a:bodyPr>
          <a:lstStyle/>
          <a:p>
            <a:r>
              <a:rPr lang="en-US" sz="2400" dirty="0" smtClean="0">
                <a:solidFill>
                  <a:srgbClr val="C00000"/>
                </a:solidFill>
              </a:rPr>
              <a:t>GIVE</a:t>
            </a:r>
            <a:endParaRPr lang="en-US" sz="2400" dirty="0">
              <a:solidFill>
                <a:srgbClr val="C00000"/>
              </a:solidFill>
            </a:endParaRPr>
          </a:p>
        </p:txBody>
      </p:sp>
      <p:sp>
        <p:nvSpPr>
          <p:cNvPr id="4" name="TextBox 3"/>
          <p:cNvSpPr txBox="1"/>
          <p:nvPr/>
        </p:nvSpPr>
        <p:spPr>
          <a:xfrm>
            <a:off x="5419330" y="1893607"/>
            <a:ext cx="999184" cy="461665"/>
          </a:xfrm>
          <a:prstGeom prst="rect">
            <a:avLst/>
          </a:prstGeom>
          <a:noFill/>
        </p:spPr>
        <p:txBody>
          <a:bodyPr wrap="none" rtlCol="0">
            <a:spAutoFit/>
          </a:bodyPr>
          <a:lstStyle/>
          <a:p>
            <a:r>
              <a:rPr lang="en-US" sz="2400" dirty="0" smtClean="0">
                <a:solidFill>
                  <a:srgbClr val="C00000"/>
                </a:solidFill>
              </a:rPr>
              <a:t>LOVE</a:t>
            </a:r>
            <a:endParaRPr lang="en-US" dirty="0">
              <a:solidFill>
                <a:srgbClr val="C00000"/>
              </a:solidFill>
            </a:endParaRPr>
          </a:p>
        </p:txBody>
      </p:sp>
      <p:sp>
        <p:nvSpPr>
          <p:cNvPr id="5" name="TextBox 4"/>
          <p:cNvSpPr txBox="1"/>
          <p:nvPr/>
        </p:nvSpPr>
        <p:spPr>
          <a:xfrm>
            <a:off x="4741004" y="2355272"/>
            <a:ext cx="1356653" cy="461665"/>
          </a:xfrm>
          <a:prstGeom prst="rect">
            <a:avLst/>
          </a:prstGeom>
          <a:noFill/>
        </p:spPr>
        <p:txBody>
          <a:bodyPr wrap="none" rtlCol="0">
            <a:spAutoFit/>
          </a:bodyPr>
          <a:lstStyle/>
          <a:p>
            <a:r>
              <a:rPr lang="en-US" sz="2400" dirty="0" smtClean="0">
                <a:solidFill>
                  <a:srgbClr val="C00000"/>
                </a:solidFill>
              </a:rPr>
              <a:t>LONELY</a:t>
            </a:r>
            <a:endParaRPr lang="en-US" dirty="0">
              <a:solidFill>
                <a:srgbClr val="C00000"/>
              </a:solidFill>
            </a:endParaRPr>
          </a:p>
        </p:txBody>
      </p:sp>
      <p:sp>
        <p:nvSpPr>
          <p:cNvPr id="6" name="TextBox 5"/>
          <p:cNvSpPr txBox="1"/>
          <p:nvPr/>
        </p:nvSpPr>
        <p:spPr>
          <a:xfrm>
            <a:off x="2749586" y="2667000"/>
            <a:ext cx="1093569" cy="461665"/>
          </a:xfrm>
          <a:prstGeom prst="rect">
            <a:avLst/>
          </a:prstGeom>
          <a:noFill/>
        </p:spPr>
        <p:txBody>
          <a:bodyPr wrap="none" rtlCol="0">
            <a:spAutoFit/>
          </a:bodyPr>
          <a:lstStyle/>
          <a:p>
            <a:r>
              <a:rPr lang="en-US" sz="2400" dirty="0" smtClean="0">
                <a:solidFill>
                  <a:srgbClr val="C00000"/>
                </a:solidFill>
              </a:rPr>
              <a:t>HAND</a:t>
            </a:r>
            <a:endParaRPr lang="en-US" dirty="0">
              <a:solidFill>
                <a:srgbClr val="C00000"/>
              </a:solidFill>
            </a:endParaRPr>
          </a:p>
        </p:txBody>
      </p:sp>
      <p:sp>
        <p:nvSpPr>
          <p:cNvPr id="7" name="TextBox 6"/>
          <p:cNvSpPr txBox="1"/>
          <p:nvPr/>
        </p:nvSpPr>
        <p:spPr>
          <a:xfrm>
            <a:off x="5490759" y="3740956"/>
            <a:ext cx="856325" cy="461665"/>
          </a:xfrm>
          <a:prstGeom prst="rect">
            <a:avLst/>
          </a:prstGeom>
          <a:noFill/>
        </p:spPr>
        <p:txBody>
          <a:bodyPr wrap="none" rtlCol="0">
            <a:spAutoFit/>
          </a:bodyPr>
          <a:lstStyle/>
          <a:p>
            <a:r>
              <a:rPr lang="en-US" sz="2400" dirty="0" smtClean="0">
                <a:solidFill>
                  <a:srgbClr val="C00000"/>
                </a:solidFill>
              </a:rPr>
              <a:t>LIFE</a:t>
            </a:r>
            <a:endParaRPr lang="en-US" dirty="0">
              <a:solidFill>
                <a:srgbClr val="C00000"/>
              </a:solidFill>
            </a:endParaRPr>
          </a:p>
        </p:txBody>
      </p:sp>
      <p:sp>
        <p:nvSpPr>
          <p:cNvPr id="8" name="TextBox 7"/>
          <p:cNvSpPr txBox="1"/>
          <p:nvPr/>
        </p:nvSpPr>
        <p:spPr>
          <a:xfrm>
            <a:off x="5389771" y="4417367"/>
            <a:ext cx="957313" cy="461665"/>
          </a:xfrm>
          <a:prstGeom prst="rect">
            <a:avLst/>
          </a:prstGeom>
          <a:noFill/>
        </p:spPr>
        <p:txBody>
          <a:bodyPr wrap="none" rtlCol="0">
            <a:spAutoFit/>
          </a:bodyPr>
          <a:lstStyle/>
          <a:p>
            <a:r>
              <a:rPr lang="en-US" sz="2400" dirty="0" smtClean="0">
                <a:solidFill>
                  <a:srgbClr val="C00000"/>
                </a:solidFill>
              </a:rPr>
              <a:t>TIME</a:t>
            </a:r>
            <a:endParaRPr lang="en-US" dirty="0">
              <a:solidFill>
                <a:srgbClr val="C00000"/>
              </a:solidFill>
            </a:endParaRPr>
          </a:p>
        </p:txBody>
      </p:sp>
      <p:sp>
        <p:nvSpPr>
          <p:cNvPr id="9" name="TextBox 8"/>
          <p:cNvSpPr txBox="1"/>
          <p:nvPr/>
        </p:nvSpPr>
        <p:spPr>
          <a:xfrm>
            <a:off x="3048639" y="5237339"/>
            <a:ext cx="1149674" cy="461665"/>
          </a:xfrm>
          <a:prstGeom prst="rect">
            <a:avLst/>
          </a:prstGeom>
          <a:noFill/>
        </p:spPr>
        <p:txBody>
          <a:bodyPr wrap="none" rtlCol="0">
            <a:spAutoFit/>
          </a:bodyPr>
          <a:lstStyle/>
          <a:p>
            <a:r>
              <a:rPr lang="en-US" sz="2400" dirty="0" smtClean="0">
                <a:solidFill>
                  <a:srgbClr val="C00000"/>
                </a:solidFill>
              </a:rPr>
              <a:t>SMILE</a:t>
            </a:r>
            <a:endParaRPr lang="en-US" dirty="0">
              <a:solidFill>
                <a:srgbClr val="C00000"/>
              </a:solidFill>
            </a:endParaRPr>
          </a:p>
        </p:txBody>
      </p:sp>
      <p:sp>
        <p:nvSpPr>
          <p:cNvPr id="10" name="TextBox 9"/>
          <p:cNvSpPr txBox="1"/>
          <p:nvPr/>
        </p:nvSpPr>
        <p:spPr>
          <a:xfrm>
            <a:off x="2193986" y="5636565"/>
            <a:ext cx="1111202" cy="461665"/>
          </a:xfrm>
          <a:prstGeom prst="rect">
            <a:avLst/>
          </a:prstGeom>
          <a:noFill/>
        </p:spPr>
        <p:txBody>
          <a:bodyPr wrap="none" rtlCol="0">
            <a:spAutoFit/>
          </a:bodyPr>
          <a:lstStyle/>
          <a:p>
            <a:r>
              <a:rPr lang="en-US" sz="2400" dirty="0" smtClean="0">
                <a:solidFill>
                  <a:srgbClr val="C00000"/>
                </a:solidFill>
              </a:rPr>
              <a:t>HOME</a:t>
            </a:r>
            <a:endParaRPr lang="en-US" dirty="0">
              <a:solidFill>
                <a:srgbClr val="C00000"/>
              </a:solidFill>
            </a:endParaRPr>
          </a:p>
        </p:txBody>
      </p:sp>
      <p:sp>
        <p:nvSpPr>
          <p:cNvPr id="11" name="TextBox 10"/>
          <p:cNvSpPr txBox="1"/>
          <p:nvPr/>
        </p:nvSpPr>
        <p:spPr>
          <a:xfrm>
            <a:off x="6781800" y="4879032"/>
            <a:ext cx="1244251" cy="461665"/>
          </a:xfrm>
          <a:prstGeom prst="rect">
            <a:avLst/>
          </a:prstGeom>
          <a:noFill/>
        </p:spPr>
        <p:txBody>
          <a:bodyPr wrap="none" rtlCol="0">
            <a:spAutoFit/>
          </a:bodyPr>
          <a:lstStyle/>
          <a:p>
            <a:r>
              <a:rPr lang="en-US" sz="2400" dirty="0" smtClean="0">
                <a:solidFill>
                  <a:srgbClr val="C00000"/>
                </a:solidFill>
              </a:rPr>
              <a:t>SHARE</a:t>
            </a:r>
            <a:endParaRPr lang="en-US" dirty="0">
              <a:solidFill>
                <a:srgbClr val="C00000"/>
              </a:solidFill>
            </a:endParaRPr>
          </a:p>
        </p:txBody>
      </p:sp>
    </p:spTree>
    <p:extLst>
      <p:ext uri="{BB962C8B-B14F-4D97-AF65-F5344CB8AC3E}">
        <p14:creationId xmlns:p14="http://schemas.microsoft.com/office/powerpoint/2010/main" val="101178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Lst>
  </p:timing>
</p:sld>
</file>

<file path=ppt/theme/theme1.xml><?xml version="1.0" encoding="utf-8"?>
<a:theme xmlns:a="http://schemas.openxmlformats.org/drawingml/2006/main" name="Summe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3122</TotalTime>
  <Words>737</Words>
  <Application>Microsoft Office PowerPoint</Application>
  <PresentationFormat>On-screen Show (4:3)</PresentationFormat>
  <Paragraphs>88</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Summer</vt:lpstr>
      <vt:lpstr>Ulaanbaatar 2014 School 23</vt:lpstr>
      <vt:lpstr>PowerPoint Presentation</vt:lpstr>
      <vt:lpstr>PowerPoint Presentation</vt:lpstr>
      <vt:lpstr>PowerPoint Presentation</vt:lpstr>
      <vt:lpstr>PowerPoint Presentation</vt:lpstr>
      <vt:lpstr>Lesson 2:  </vt:lpstr>
      <vt:lpstr>What is one thing you are grateful for today? </vt:lpstr>
      <vt:lpstr>Lesson 1:  How to give the perfect high five!</vt:lpstr>
      <vt:lpstr>PowerPoint Presentation</vt:lpstr>
      <vt:lpstr>What is one thing that you have given to another person lately? </vt:lpstr>
      <vt:lpstr>Author:  Shel Silverstein</vt:lpstr>
      <vt:lpstr>Vocabulary:  Selfish vs. Selfless</vt:lpstr>
      <vt:lpstr>The Giving Tree  by Shel Silverstein </vt:lpstr>
      <vt:lpstr>PowerPoint Presentation</vt:lpstr>
      <vt:lpstr>Your Job as a Reader…</vt:lpstr>
      <vt:lpstr>Stop &amp; Think: Page 26</vt:lpstr>
      <vt:lpstr>PowerPoint Presentation</vt:lpstr>
      <vt:lpstr>PowerPoint Presentation</vt:lpstr>
      <vt:lpstr>But time went by… </vt:lpstr>
      <vt:lpstr>PowerPoint Presentation</vt:lpstr>
      <vt:lpstr>PowerPoint Presentation</vt:lpstr>
      <vt:lpstr>Why was the tree happy when the boy took her apples and carried them away? What do you think about the boy at this point? (Page 37)</vt:lpstr>
      <vt:lpstr>PowerPoint Presentation</vt:lpstr>
      <vt:lpstr>Do you think the tree should offer the boy her branches? Why or Why Not? (Page 39)</vt:lpstr>
      <vt:lpstr>PowerPoint Presentation</vt:lpstr>
      <vt:lpstr>PREDICTION: What do you think will happen next? </vt:lpstr>
      <vt:lpstr>PowerPoint Presentation</vt:lpstr>
      <vt:lpstr>PowerPoint Presentation</vt:lpstr>
      <vt:lpstr>PowerPoint Presentation</vt:lpstr>
      <vt:lpstr>Post Reading Questions </vt:lpstr>
      <vt:lpstr>Post Reading Activity</vt:lpstr>
      <vt:lpstr>Exit Question</vt:lpstr>
      <vt:lpstr>PowerPoint Presentation</vt:lpstr>
      <vt:lpstr>PowerPoint Presentation</vt:lpstr>
      <vt:lpstr>THANK YOU FOR CELEBRATING WORLD READ ALOUD DAY WITH US!  For Pictures from today…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Giving Tree</dc:title>
  <dc:creator>pcr</dc:creator>
  <cp:lastModifiedBy>pcr</cp:lastModifiedBy>
  <cp:revision>73</cp:revision>
  <dcterms:created xsi:type="dcterms:W3CDTF">2014-03-02T12:08:08Z</dcterms:created>
  <dcterms:modified xsi:type="dcterms:W3CDTF">2014-03-05T00:37:16Z</dcterms:modified>
</cp:coreProperties>
</file>